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475" r:id="rId2"/>
    <p:sldId id="476" r:id="rId3"/>
    <p:sldId id="477" r:id="rId4"/>
    <p:sldId id="478" r:id="rId5"/>
    <p:sldId id="515" r:id="rId6"/>
    <p:sldId id="516" r:id="rId7"/>
    <p:sldId id="517" r:id="rId8"/>
    <p:sldId id="518" r:id="rId9"/>
    <p:sldId id="519" r:id="rId10"/>
    <p:sldId id="520" r:id="rId11"/>
    <p:sldId id="521" r:id="rId12"/>
    <p:sldId id="522" r:id="rId13"/>
    <p:sldId id="523" r:id="rId14"/>
    <p:sldId id="524" r:id="rId15"/>
    <p:sldId id="481" r:id="rId16"/>
    <p:sldId id="482" r:id="rId17"/>
    <p:sldId id="483" r:id="rId18"/>
    <p:sldId id="484" r:id="rId19"/>
    <p:sldId id="485" r:id="rId20"/>
    <p:sldId id="486" r:id="rId21"/>
    <p:sldId id="487" r:id="rId22"/>
    <p:sldId id="488" r:id="rId23"/>
    <p:sldId id="489" r:id="rId24"/>
    <p:sldId id="490" r:id="rId25"/>
    <p:sldId id="501" r:id="rId26"/>
    <p:sldId id="502" r:id="rId27"/>
    <p:sldId id="503" r:id="rId28"/>
    <p:sldId id="504" r:id="rId29"/>
    <p:sldId id="505" r:id="rId30"/>
    <p:sldId id="506" r:id="rId31"/>
    <p:sldId id="507" r:id="rId32"/>
    <p:sldId id="508" r:id="rId33"/>
    <p:sldId id="509" r:id="rId34"/>
    <p:sldId id="510" r:id="rId35"/>
    <p:sldId id="511" r:id="rId36"/>
    <p:sldId id="512" r:id="rId37"/>
    <p:sldId id="513" r:id="rId38"/>
    <p:sldId id="514" r:id="rId39"/>
  </p:sldIdLst>
  <p:sldSz cx="10693400" cy="7561263"/>
  <p:notesSz cx="6797675" cy="9926638"/>
  <p:defaultTextStyle>
    <a:defPPr>
      <a:defRPr lang="ru-RU"/>
    </a:defPPr>
    <a:lvl1pPr marL="0" algn="l" defTabSz="104295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76" algn="l" defTabSz="104295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951" algn="l" defTabSz="104295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427" algn="l" defTabSz="104295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904" algn="l" defTabSz="104295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379" algn="l" defTabSz="104295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855" algn="l" defTabSz="104295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331" algn="l" defTabSz="104295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807" algn="l" defTabSz="104295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3B62"/>
    <a:srgbClr val="83BC00"/>
    <a:srgbClr val="4B6C00"/>
    <a:srgbClr val="214417"/>
    <a:srgbClr val="239955"/>
    <a:srgbClr val="7FCC69"/>
    <a:srgbClr val="2ECC71"/>
    <a:srgbClr val="199ED7"/>
    <a:srgbClr val="1B71C1"/>
    <a:srgbClr val="3449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18" autoAdjust="0"/>
    <p:restoredTop sz="94041" autoAdjust="0"/>
  </p:normalViewPr>
  <p:slideViewPr>
    <p:cSldViewPr snapToObjects="1" showGuides="1">
      <p:cViewPr>
        <p:scale>
          <a:sx n="90" d="100"/>
          <a:sy n="90" d="100"/>
        </p:scale>
        <p:origin x="-534" y="504"/>
      </p:cViewPr>
      <p:guideLst>
        <p:guide orient="horz" pos="2381"/>
        <p:guide pos="3368"/>
      </p:guideLst>
    </p:cSldViewPr>
  </p:slideViewPr>
  <p:outlineViewPr>
    <p:cViewPr>
      <p:scale>
        <a:sx n="33" d="100"/>
        <a:sy n="33" d="100"/>
      </p:scale>
      <p:origin x="0" y="38984"/>
    </p:cViewPr>
  </p:outlineViewPr>
  <p:notesTextViewPr>
    <p:cViewPr>
      <p:scale>
        <a:sx n="66" d="100"/>
        <a:sy n="66" d="100"/>
      </p:scale>
      <p:origin x="0" y="0"/>
    </p:cViewPr>
  </p:notesTextViewPr>
  <p:notesViewPr>
    <p:cSldViewPr snapToObjects="1" showGuides="1">
      <p:cViewPr varScale="1">
        <p:scale>
          <a:sx n="62" d="100"/>
          <a:sy n="62" d="100"/>
        </p:scale>
        <p:origin x="-2838" y="-90"/>
      </p:cViewPr>
      <p:guideLst>
        <p:guide orient="horz" pos="3127"/>
        <p:guide pos="2141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370588-F01F-AA42-A3B9-C38730C8FB79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5B7E5-84F8-B842-902D-E39A46429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167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8501F-ABBB-4E23-9C8B-0B6F80E6F789}" type="datetimeFigureOut">
              <a:rPr lang="ru-RU" smtClean="0"/>
              <a:pPr/>
              <a:t>23.09.2016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5E79A-AA6D-45EF-8FD9-B025A3A1211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7430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95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476" algn="l" defTabSz="104295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951" algn="l" defTabSz="104295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427" algn="l" defTabSz="104295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904" algn="l" defTabSz="104295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379" algn="l" defTabSz="104295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8855" algn="l" defTabSz="104295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331" algn="l" defTabSz="104295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1807" algn="l" defTabSz="104295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04888" y="685800"/>
            <a:ext cx="48482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C5E79A-AA6D-45EF-8FD9-B025A3A12114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2937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04888" y="685800"/>
            <a:ext cx="48482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C5E79A-AA6D-45EF-8FD9-B025A3A12114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1959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04888" y="685800"/>
            <a:ext cx="48482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C5E79A-AA6D-45EF-8FD9-B025A3A12114}" type="slidenum">
              <a:rPr lang="ru-RU" smtClean="0"/>
              <a:pPr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1321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C5E79A-AA6D-45EF-8FD9-B025A3A12114}" type="slidenum">
              <a:rPr lang="ru-RU" smtClean="0"/>
              <a:pPr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4261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C5E79A-AA6D-45EF-8FD9-B025A3A12114}" type="slidenum">
              <a:rPr lang="ru-RU" smtClean="0"/>
              <a:pPr/>
              <a:t>29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3719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елый фон ">
    <p:bg>
      <p:bgPr>
        <a:solidFill>
          <a:srgbClr val="433B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2985" y="647811"/>
            <a:ext cx="5534025" cy="655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72201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382" userDrawn="1">
          <p15:clr>
            <a:srgbClr val="FBAE40"/>
          </p15:clr>
        </p15:guide>
        <p15:guide id="2" pos="336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Текст 47"/>
          <p:cNvSpPr>
            <a:spLocks noGrp="1"/>
          </p:cNvSpPr>
          <p:nvPr>
            <p:ph type="body" sz="quarter" idx="10"/>
          </p:nvPr>
        </p:nvSpPr>
        <p:spPr>
          <a:xfrm>
            <a:off x="306389" y="1350963"/>
            <a:ext cx="10080625" cy="5894387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764"/>
            </a:lvl1pPr>
            <a:lvl2pPr marL="503974" indent="0">
              <a:buFontTx/>
              <a:buNone/>
              <a:defRPr sz="1764"/>
            </a:lvl2pPr>
            <a:lvl3pPr marL="1007948" indent="0">
              <a:buFontTx/>
              <a:buNone/>
              <a:defRPr sz="1764"/>
            </a:lvl3pPr>
            <a:lvl4pPr marL="1511922" indent="0">
              <a:buFontTx/>
              <a:buNone/>
              <a:defRPr sz="1764"/>
            </a:lvl4pPr>
            <a:lvl5pPr marL="2015896" indent="0">
              <a:buFontTx/>
              <a:buNone/>
              <a:defRPr sz="1764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3" name="Заголовок 42"/>
          <p:cNvSpPr>
            <a:spLocks noGrp="1"/>
          </p:cNvSpPr>
          <p:nvPr userDrawn="1">
            <p:ph type="title" hasCustomPrompt="1"/>
          </p:nvPr>
        </p:nvSpPr>
        <p:spPr>
          <a:xfrm>
            <a:off x="1321513" y="360364"/>
            <a:ext cx="9065501" cy="717919"/>
          </a:xfrm>
          <a:prstGeom prst="rect">
            <a:avLst/>
          </a:prstGeom>
        </p:spPr>
        <p:txBody>
          <a:bodyPr anchor="ctr"/>
          <a:lstStyle>
            <a:lvl1pPr algn="l">
              <a:defRPr sz="4631" b="1" spc="-144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grpSp>
        <p:nvGrpSpPr>
          <p:cNvPr id="2" name="Группа 1"/>
          <p:cNvGrpSpPr/>
          <p:nvPr userDrawn="1"/>
        </p:nvGrpSpPr>
        <p:grpSpPr>
          <a:xfrm>
            <a:off x="0" y="365501"/>
            <a:ext cx="1321512" cy="715588"/>
            <a:chOff x="0" y="365501"/>
            <a:chExt cx="1321512" cy="715588"/>
          </a:xfrm>
        </p:grpSpPr>
        <p:sp>
          <p:nvSpPr>
            <p:cNvPr id="44" name="Пятиугольник 43"/>
            <p:cNvSpPr/>
            <p:nvPr userDrawn="1"/>
          </p:nvSpPr>
          <p:spPr>
            <a:xfrm>
              <a:off x="0" y="365501"/>
              <a:ext cx="1321512" cy="715588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315"/>
            </a:p>
          </p:txBody>
        </p:sp>
        <p:sp>
          <p:nvSpPr>
            <p:cNvPr id="28" name="Shape 28"/>
            <p:cNvSpPr/>
            <p:nvPr userDrawn="1"/>
          </p:nvSpPr>
          <p:spPr>
            <a:xfrm rot="646233">
              <a:off x="345496" y="449765"/>
              <a:ext cx="630521" cy="5484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097" y="15438"/>
                  </a:lnTo>
                  <a:lnTo>
                    <a:pt x="5592" y="20234"/>
                  </a:lnTo>
                  <a:cubicBezTo>
                    <a:pt x="5592" y="20234"/>
                    <a:pt x="0" y="21600"/>
                    <a:pt x="0" y="21600"/>
                  </a:cubicBezTo>
                  <a:close/>
                  <a:moveTo>
                    <a:pt x="6275" y="19576"/>
                  </a:moveTo>
                  <a:lnTo>
                    <a:pt x="2779" y="14780"/>
                  </a:lnTo>
                  <a:lnTo>
                    <a:pt x="14944" y="3046"/>
                  </a:lnTo>
                  <a:lnTo>
                    <a:pt x="18443" y="7840"/>
                  </a:lnTo>
                  <a:cubicBezTo>
                    <a:pt x="18443" y="7840"/>
                    <a:pt x="6275" y="19576"/>
                    <a:pt x="6275" y="19576"/>
                  </a:cubicBezTo>
                  <a:close/>
                  <a:moveTo>
                    <a:pt x="19138" y="7167"/>
                  </a:moveTo>
                  <a:lnTo>
                    <a:pt x="15640" y="2373"/>
                  </a:lnTo>
                  <a:lnTo>
                    <a:pt x="18101" y="0"/>
                  </a:lnTo>
                  <a:lnTo>
                    <a:pt x="21600" y="4794"/>
                  </a:lnTo>
                  <a:cubicBezTo>
                    <a:pt x="21600" y="4794"/>
                    <a:pt x="19138" y="7167"/>
                    <a:pt x="19138" y="7167"/>
                  </a:cubicBez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315"/>
            </a:p>
          </p:txBody>
        </p:sp>
      </p:grpSp>
      <p:pic>
        <p:nvPicPr>
          <p:cNvPr id="46" name="Рисунок 4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58"/>
          <a:stretch/>
        </p:blipFill>
        <p:spPr>
          <a:xfrm>
            <a:off x="9667182" y="7346725"/>
            <a:ext cx="675074" cy="113162"/>
          </a:xfrm>
          <a:prstGeom prst="rect">
            <a:avLst/>
          </a:prstGeom>
        </p:spPr>
      </p:pic>
      <p:grpSp>
        <p:nvGrpSpPr>
          <p:cNvPr id="10" name="Группа 9"/>
          <p:cNvGrpSpPr/>
          <p:nvPr userDrawn="1"/>
        </p:nvGrpSpPr>
        <p:grpSpPr>
          <a:xfrm>
            <a:off x="1" y="7200900"/>
            <a:ext cx="10387013" cy="360363"/>
            <a:chOff x="0" y="7200900"/>
            <a:chExt cx="10387013" cy="360363"/>
          </a:xfrm>
        </p:grpSpPr>
        <p:sp>
          <p:nvSpPr>
            <p:cNvPr id="11" name="Прямоугольник 10"/>
            <p:cNvSpPr/>
            <p:nvPr userDrawn="1"/>
          </p:nvSpPr>
          <p:spPr>
            <a:xfrm>
              <a:off x="0" y="7200900"/>
              <a:ext cx="10387013" cy="36036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315"/>
            </a:p>
          </p:txBody>
        </p:sp>
        <p:pic>
          <p:nvPicPr>
            <p:cNvPr id="12" name="Рисунок 11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258"/>
            <a:stretch/>
          </p:blipFill>
          <p:spPr>
            <a:xfrm>
              <a:off x="9667182" y="7302387"/>
              <a:ext cx="675073" cy="113162"/>
            </a:xfrm>
            <a:prstGeom prst="rect">
              <a:avLst/>
            </a:prstGeom>
          </p:spPr>
        </p:pic>
      </p:grpSp>
      <p:sp>
        <p:nvSpPr>
          <p:cNvPr id="14" name="Номер слайда 5"/>
          <p:cNvSpPr>
            <a:spLocks noGrp="1"/>
          </p:cNvSpPr>
          <p:nvPr>
            <p:ph type="sldNum" sz="quarter" idx="13"/>
          </p:nvPr>
        </p:nvSpPr>
        <p:spPr>
          <a:xfrm flipH="1">
            <a:off x="10360354" y="7201011"/>
            <a:ext cx="359999" cy="315915"/>
          </a:xfrm>
          <a:prstGeom prst="rect">
            <a:avLst/>
          </a:prstGeom>
          <a:noFill/>
        </p:spPr>
        <p:txBody>
          <a:bodyPr anchor="ctr"/>
          <a:lstStyle>
            <a:lvl1pPr algn="ctr">
              <a:defRPr sz="1213" b="0" spc="-144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fld id="{97A2B22E-857C-439A-88C9-DE1A32345DF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6" name="Номер слайда 1"/>
          <p:cNvSpPr txBox="1">
            <a:spLocks/>
          </p:cNvSpPr>
          <p:nvPr userDrawn="1"/>
        </p:nvSpPr>
        <p:spPr>
          <a:xfrm flipH="1">
            <a:off x="10360354" y="7201011"/>
            <a:ext cx="359999" cy="315915"/>
          </a:xfrm>
          <a:prstGeom prst="rect">
            <a:avLst/>
          </a:prstGeom>
        </p:spPr>
        <p:txBody>
          <a:bodyPr lIns="88366" tIns="44183" rIns="88366" bIns="44183"/>
          <a:lstStyle>
            <a:defPPr>
              <a:defRPr lang="ru-RU"/>
            </a:defPPr>
            <a:lvl1pPr marL="0" algn="l" defTabSz="1042951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476" algn="l" defTabSz="1042951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951" algn="l" defTabSz="1042951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427" algn="l" defTabSz="1042951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904" algn="l" defTabSz="1042951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379" algn="l" defTabSz="1042951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855" algn="l" defTabSz="1042951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331" algn="l" defTabSz="1042951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807" algn="l" defTabSz="1042951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315" dirty="0"/>
          </a:p>
        </p:txBody>
      </p:sp>
      <p:graphicFrame>
        <p:nvGraphicFramePr>
          <p:cNvPr id="17" name="Таблица 16"/>
          <p:cNvGraphicFramePr>
            <a:graphicFrameLocks/>
          </p:cNvGraphicFramePr>
          <p:nvPr userDrawn="1">
            <p:extLst/>
          </p:nvPr>
        </p:nvGraphicFramePr>
        <p:xfrm>
          <a:off x="306388" y="1350963"/>
          <a:ext cx="10080626" cy="4094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313">
                  <a:extLst>
                    <a:ext uri="{9D8B030D-6E8A-4147-A177-3AD203B41FA5}">
                      <a16:colId xmlns="" xmlns:a16="http://schemas.microsoft.com/office/drawing/2014/main" val="1004302937"/>
                    </a:ext>
                  </a:extLst>
                </a:gridCol>
                <a:gridCol w="5040313">
                  <a:extLst>
                    <a:ext uri="{9D8B030D-6E8A-4147-A177-3AD203B41FA5}">
                      <a16:colId xmlns="" xmlns:a16="http://schemas.microsoft.com/office/drawing/2014/main" val="730730775"/>
                    </a:ext>
                  </a:extLst>
                </a:gridCol>
              </a:tblGrid>
              <a:tr h="2047428"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КАТЕГОРИЯ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БРЕНД</a:t>
                      </a:r>
                    </a:p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57505835"/>
                  </a:ext>
                </a:extLst>
              </a:tr>
              <a:tr h="2047428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АУДИТОРИЯ 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="1" dirty="0" smtClean="0"/>
                        <a:t>КУЛЬТУРА</a:t>
                      </a:r>
                      <a:endParaRPr lang="en-US" sz="1800" b="1" dirty="0" smtClean="0"/>
                    </a:p>
                    <a:p>
                      <a:pPr algn="r"/>
                      <a:endParaRPr lang="en-US" sz="1800" b="1" dirty="0" smtClean="0"/>
                    </a:p>
                    <a:p>
                      <a:pPr algn="r"/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53129920"/>
                  </a:ext>
                </a:extLst>
              </a:tr>
            </a:tbl>
          </a:graphicData>
        </a:graphic>
      </p:graphicFrame>
      <p:sp>
        <p:nvSpPr>
          <p:cNvPr id="18" name="Овал 17"/>
          <p:cNvSpPr/>
          <p:nvPr userDrawn="1"/>
        </p:nvSpPr>
        <p:spPr>
          <a:xfrm>
            <a:off x="3253968" y="1665697"/>
            <a:ext cx="4185465" cy="34653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366" tIns="44183" rIns="88366" bIns="44183" rtlCol="0" anchor="t"/>
          <a:lstStyle/>
          <a:p>
            <a:pPr algn="ctr"/>
            <a:r>
              <a:rPr lang="ru-RU" sz="2315" b="1" dirty="0" smtClean="0"/>
              <a:t>НАПРЯЖЕНИЕ </a:t>
            </a:r>
          </a:p>
          <a:p>
            <a:pPr algn="ctr"/>
            <a:endParaRPr lang="ru-RU" sz="2315" b="1" dirty="0" smtClean="0"/>
          </a:p>
          <a:p>
            <a:pPr algn="ctr"/>
            <a:endParaRPr lang="en-US" sz="2315" b="1" dirty="0" smtClean="0"/>
          </a:p>
          <a:p>
            <a:pPr algn="ctr"/>
            <a:endParaRPr lang="ru-RU" sz="2315" b="1" dirty="0" smtClean="0"/>
          </a:p>
          <a:p>
            <a:pPr algn="ctr"/>
            <a:endParaRPr lang="ru-RU" sz="2315" b="1" dirty="0"/>
          </a:p>
          <a:p>
            <a:pPr algn="ctr"/>
            <a:r>
              <a:rPr lang="ru-RU" sz="2315" b="1" dirty="0" smtClean="0"/>
              <a:t>ЦЕЛЬ БРЕНДА</a:t>
            </a:r>
            <a:endParaRPr lang="en-US" sz="2315" b="1" dirty="0" smtClean="0"/>
          </a:p>
        </p:txBody>
      </p:sp>
      <p:sp>
        <p:nvSpPr>
          <p:cNvPr id="19" name="Двойная стрелка влево/вправо 18"/>
          <p:cNvSpPr/>
          <p:nvPr userDrawn="1"/>
        </p:nvSpPr>
        <p:spPr>
          <a:xfrm rot="5400000">
            <a:off x="5032548" y="3442968"/>
            <a:ext cx="628301" cy="223507"/>
          </a:xfrm>
          <a:prstGeom prst="left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366" tIns="44183" rIns="88366" bIns="44183" rtlCol="0" anchor="ctr"/>
          <a:lstStyle/>
          <a:p>
            <a:pPr algn="ctr"/>
            <a:endParaRPr lang="ru-RU" sz="2315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5"/>
          </p:nvPr>
        </p:nvSpPr>
        <p:spPr>
          <a:xfrm>
            <a:off x="306389" y="1665289"/>
            <a:ext cx="2947987" cy="1755775"/>
          </a:xfrm>
          <a:prstGeom prst="rect">
            <a:avLst/>
          </a:prstGeom>
        </p:spPr>
        <p:txBody>
          <a:bodyPr/>
          <a:lstStyle>
            <a:lvl1pPr>
              <a:defRPr sz="1323"/>
            </a:lvl1pPr>
            <a:lvl2pPr>
              <a:defRPr sz="1323"/>
            </a:lvl2pPr>
            <a:lvl3pPr>
              <a:defRPr sz="1323"/>
            </a:lvl3pPr>
            <a:lvl4pPr>
              <a:defRPr sz="1323"/>
            </a:lvl4pPr>
            <a:lvl5pPr>
              <a:defRPr sz="1323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20" name="Текст 3"/>
          <p:cNvSpPr>
            <a:spLocks noGrp="1"/>
          </p:cNvSpPr>
          <p:nvPr>
            <p:ph type="body" sz="quarter" idx="16"/>
          </p:nvPr>
        </p:nvSpPr>
        <p:spPr>
          <a:xfrm>
            <a:off x="7412368" y="1697491"/>
            <a:ext cx="2947987" cy="1733039"/>
          </a:xfrm>
          <a:prstGeom prst="rect">
            <a:avLst/>
          </a:prstGeom>
        </p:spPr>
        <p:txBody>
          <a:bodyPr/>
          <a:lstStyle>
            <a:lvl1pPr algn="r">
              <a:defRPr sz="1323"/>
            </a:lvl1pPr>
            <a:lvl2pPr algn="r">
              <a:defRPr sz="1323"/>
            </a:lvl2pPr>
            <a:lvl3pPr algn="r">
              <a:defRPr sz="1323"/>
            </a:lvl3pPr>
            <a:lvl4pPr algn="r">
              <a:defRPr sz="1323"/>
            </a:lvl4pPr>
            <a:lvl5pPr algn="r">
              <a:defRPr sz="1323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21" name="Текст 3"/>
          <p:cNvSpPr>
            <a:spLocks noGrp="1"/>
          </p:cNvSpPr>
          <p:nvPr>
            <p:ph type="body" sz="quarter" idx="17"/>
          </p:nvPr>
        </p:nvSpPr>
        <p:spPr>
          <a:xfrm>
            <a:off x="7394269" y="3819800"/>
            <a:ext cx="2947987" cy="1524642"/>
          </a:xfrm>
          <a:prstGeom prst="rect">
            <a:avLst/>
          </a:prstGeom>
        </p:spPr>
        <p:txBody>
          <a:bodyPr/>
          <a:lstStyle>
            <a:lvl1pPr algn="r">
              <a:defRPr sz="1323"/>
            </a:lvl1pPr>
            <a:lvl2pPr algn="r">
              <a:defRPr sz="1323"/>
            </a:lvl2pPr>
            <a:lvl3pPr algn="r">
              <a:defRPr sz="1323"/>
            </a:lvl3pPr>
            <a:lvl4pPr algn="r">
              <a:defRPr sz="1323"/>
            </a:lvl4pPr>
            <a:lvl5pPr algn="r">
              <a:defRPr sz="1323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22" name="Текст 3"/>
          <p:cNvSpPr>
            <a:spLocks noGrp="1"/>
          </p:cNvSpPr>
          <p:nvPr>
            <p:ph type="body" sz="quarter" idx="18"/>
          </p:nvPr>
        </p:nvSpPr>
        <p:spPr>
          <a:xfrm>
            <a:off x="294126" y="3819798"/>
            <a:ext cx="2947987" cy="1626020"/>
          </a:xfrm>
          <a:prstGeom prst="rect">
            <a:avLst/>
          </a:prstGeom>
        </p:spPr>
        <p:txBody>
          <a:bodyPr/>
          <a:lstStyle>
            <a:lvl1pPr>
              <a:defRPr sz="1323"/>
            </a:lvl1pPr>
            <a:lvl2pPr>
              <a:defRPr sz="1323"/>
            </a:lvl2pPr>
            <a:lvl3pPr>
              <a:defRPr sz="1323"/>
            </a:lvl3pPr>
            <a:lvl4pPr>
              <a:defRPr sz="1323"/>
            </a:lvl4pPr>
            <a:lvl5pPr>
              <a:defRPr sz="1323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23" name="Текст 3"/>
          <p:cNvSpPr>
            <a:spLocks noGrp="1"/>
          </p:cNvSpPr>
          <p:nvPr>
            <p:ph type="body" sz="quarter" idx="19"/>
          </p:nvPr>
        </p:nvSpPr>
        <p:spPr>
          <a:xfrm>
            <a:off x="842105" y="6657245"/>
            <a:ext cx="5355595" cy="208707"/>
          </a:xfrm>
          <a:prstGeom prst="rect">
            <a:avLst/>
          </a:prstGeom>
        </p:spPr>
        <p:txBody>
          <a:bodyPr anchor="ctr"/>
          <a:lstStyle>
            <a:lvl1pPr>
              <a:defRPr sz="1323"/>
            </a:lvl1pPr>
            <a:lvl2pPr>
              <a:defRPr sz="1323"/>
            </a:lvl2pPr>
            <a:lvl3pPr>
              <a:defRPr sz="1323"/>
            </a:lvl3pPr>
            <a:lvl4pPr>
              <a:defRPr sz="1323"/>
            </a:lvl4pPr>
            <a:lvl5pPr>
              <a:defRPr sz="1323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4" name="Текст 3"/>
          <p:cNvSpPr>
            <a:spLocks noGrp="1"/>
          </p:cNvSpPr>
          <p:nvPr>
            <p:ph type="body" sz="quarter" idx="20"/>
          </p:nvPr>
        </p:nvSpPr>
        <p:spPr>
          <a:xfrm>
            <a:off x="704404" y="5914169"/>
            <a:ext cx="5355595" cy="208707"/>
          </a:xfrm>
          <a:prstGeom prst="rect">
            <a:avLst/>
          </a:prstGeom>
        </p:spPr>
        <p:txBody>
          <a:bodyPr anchor="ctr"/>
          <a:lstStyle>
            <a:lvl1pPr>
              <a:defRPr sz="1323"/>
            </a:lvl1pPr>
            <a:lvl2pPr>
              <a:defRPr sz="1323"/>
            </a:lvl2pPr>
            <a:lvl3pPr>
              <a:defRPr sz="1323"/>
            </a:lvl3pPr>
            <a:lvl4pPr>
              <a:defRPr sz="1323"/>
            </a:lvl4pPr>
            <a:lvl5pPr>
              <a:defRPr sz="1323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5" name="Текст 3"/>
          <p:cNvSpPr>
            <a:spLocks noGrp="1"/>
          </p:cNvSpPr>
          <p:nvPr>
            <p:ph type="body" sz="quarter" idx="21"/>
          </p:nvPr>
        </p:nvSpPr>
        <p:spPr>
          <a:xfrm>
            <a:off x="673271" y="6272363"/>
            <a:ext cx="5355595" cy="208707"/>
          </a:xfrm>
          <a:prstGeom prst="rect">
            <a:avLst/>
          </a:prstGeom>
        </p:spPr>
        <p:txBody>
          <a:bodyPr anchor="ctr"/>
          <a:lstStyle>
            <a:lvl1pPr>
              <a:defRPr sz="1323"/>
            </a:lvl1pPr>
            <a:lvl2pPr>
              <a:defRPr sz="1323"/>
            </a:lvl2pPr>
            <a:lvl3pPr>
              <a:defRPr sz="1323"/>
            </a:lvl3pPr>
            <a:lvl4pPr>
              <a:defRPr sz="1323"/>
            </a:lvl4pPr>
            <a:lvl5pPr>
              <a:defRPr sz="1323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6" name="Текст 3"/>
          <p:cNvSpPr>
            <a:spLocks noGrp="1"/>
          </p:cNvSpPr>
          <p:nvPr>
            <p:ph type="body" sz="quarter" idx="22"/>
          </p:nvPr>
        </p:nvSpPr>
        <p:spPr>
          <a:xfrm>
            <a:off x="1047821" y="5580832"/>
            <a:ext cx="5355595" cy="208707"/>
          </a:xfrm>
          <a:prstGeom prst="rect">
            <a:avLst/>
          </a:prstGeom>
        </p:spPr>
        <p:txBody>
          <a:bodyPr anchor="ctr"/>
          <a:lstStyle>
            <a:lvl1pPr>
              <a:defRPr sz="1323"/>
            </a:lvl1pPr>
            <a:lvl2pPr>
              <a:defRPr sz="1323"/>
            </a:lvl2pPr>
            <a:lvl3pPr>
              <a:defRPr sz="1323"/>
            </a:lvl3pPr>
            <a:lvl4pPr>
              <a:defRPr sz="1323"/>
            </a:lvl4pPr>
            <a:lvl5pPr>
              <a:defRPr sz="1323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7" name="Текст 3"/>
          <p:cNvSpPr>
            <a:spLocks noGrp="1"/>
          </p:cNvSpPr>
          <p:nvPr>
            <p:ph type="body" sz="quarter" idx="23"/>
          </p:nvPr>
        </p:nvSpPr>
        <p:spPr>
          <a:xfrm>
            <a:off x="3774366" y="2659236"/>
            <a:ext cx="3144664" cy="594718"/>
          </a:xfrm>
          <a:prstGeom prst="rect">
            <a:avLst/>
          </a:prstGeom>
        </p:spPr>
        <p:txBody>
          <a:bodyPr/>
          <a:lstStyle>
            <a:lvl1pPr algn="ctr">
              <a:defRPr sz="1323"/>
            </a:lvl1pPr>
            <a:lvl2pPr algn="ctr">
              <a:defRPr sz="1323"/>
            </a:lvl2pPr>
            <a:lvl3pPr algn="ctr">
              <a:defRPr sz="1323"/>
            </a:lvl3pPr>
            <a:lvl4pPr algn="ctr">
              <a:defRPr sz="1323"/>
            </a:lvl4pPr>
            <a:lvl5pPr algn="ctr">
              <a:defRPr sz="1323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30" name="Текст 3"/>
          <p:cNvSpPr>
            <a:spLocks noGrp="1"/>
          </p:cNvSpPr>
          <p:nvPr>
            <p:ph type="body" sz="quarter" idx="24"/>
          </p:nvPr>
        </p:nvSpPr>
        <p:spPr>
          <a:xfrm>
            <a:off x="3794028" y="4159124"/>
            <a:ext cx="3144664" cy="594718"/>
          </a:xfrm>
          <a:prstGeom prst="rect">
            <a:avLst/>
          </a:prstGeom>
        </p:spPr>
        <p:txBody>
          <a:bodyPr/>
          <a:lstStyle>
            <a:lvl1pPr algn="ctr">
              <a:defRPr sz="1323"/>
            </a:lvl1pPr>
            <a:lvl2pPr algn="ctr">
              <a:defRPr sz="1323"/>
            </a:lvl2pPr>
            <a:lvl3pPr algn="ctr">
              <a:defRPr sz="1323"/>
            </a:lvl3pPr>
            <a:lvl4pPr algn="ctr">
              <a:defRPr sz="1323"/>
            </a:lvl4pPr>
            <a:lvl5pPr algn="ctr">
              <a:defRPr sz="1323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192619" y="5479464"/>
            <a:ext cx="978677" cy="445480"/>
          </a:xfrm>
          <a:prstGeom prst="rect">
            <a:avLst/>
          </a:prstGeom>
        </p:spPr>
        <p:txBody>
          <a:bodyPr wrap="none" lIns="88366" tIns="44183" rIns="88366" bIns="44183">
            <a:spAutoFit/>
          </a:bodyPr>
          <a:lstStyle/>
          <a:p>
            <a:r>
              <a:rPr lang="en-US" sz="2315" b="1" dirty="0" smtClean="0"/>
              <a:t>FROM</a:t>
            </a:r>
            <a:r>
              <a:rPr lang="ru-RU" sz="2315" b="1" dirty="0" smtClean="0"/>
              <a:t>:</a:t>
            </a:r>
            <a:endParaRPr lang="ru-RU" sz="992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222007" y="5825732"/>
            <a:ext cx="578504" cy="445480"/>
          </a:xfrm>
          <a:prstGeom prst="rect">
            <a:avLst/>
          </a:prstGeom>
        </p:spPr>
        <p:txBody>
          <a:bodyPr wrap="none" lIns="88366" tIns="44183" rIns="88366" bIns="44183">
            <a:spAutoFit/>
          </a:bodyPr>
          <a:lstStyle/>
          <a:p>
            <a:r>
              <a:rPr lang="en-US" sz="2315" b="1" dirty="0" smtClean="0"/>
              <a:t>TO</a:t>
            </a:r>
            <a:r>
              <a:rPr lang="ru-RU" sz="2315" b="1" dirty="0" smtClean="0"/>
              <a:t>:</a:t>
            </a:r>
            <a:endParaRPr lang="en-US" sz="2315" b="1" dirty="0" smtClean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13950" y="6191438"/>
            <a:ext cx="516692" cy="445480"/>
          </a:xfrm>
          <a:prstGeom prst="rect">
            <a:avLst/>
          </a:prstGeom>
        </p:spPr>
        <p:txBody>
          <a:bodyPr wrap="none" lIns="88366" tIns="44183" rIns="88366" bIns="44183">
            <a:spAutoFit/>
          </a:bodyPr>
          <a:lstStyle/>
          <a:p>
            <a:r>
              <a:rPr lang="en-US" sz="2315" b="1" dirty="0" smtClean="0"/>
              <a:t>BY</a:t>
            </a:r>
            <a:r>
              <a:rPr lang="ru-RU" sz="2315" b="1" dirty="0" smtClean="0"/>
              <a:t>:</a:t>
            </a:r>
            <a:endParaRPr lang="en-US" sz="2315" b="1" dirty="0" smtClean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13950" y="6553849"/>
            <a:ext cx="704564" cy="445480"/>
          </a:xfrm>
          <a:prstGeom prst="rect">
            <a:avLst/>
          </a:prstGeom>
        </p:spPr>
        <p:txBody>
          <a:bodyPr wrap="none" lIns="88366" tIns="44183" rIns="88366" bIns="44183">
            <a:spAutoFit/>
          </a:bodyPr>
          <a:lstStyle/>
          <a:p>
            <a:r>
              <a:rPr lang="en-US" sz="2315" b="1" dirty="0" smtClean="0"/>
              <a:t>RTB</a:t>
            </a:r>
            <a:r>
              <a:rPr lang="ru-RU" sz="2315" b="1" dirty="0" smtClean="0"/>
              <a:t>:</a:t>
            </a:r>
            <a:endParaRPr lang="ru-RU" sz="2315" dirty="0"/>
          </a:p>
        </p:txBody>
      </p:sp>
    </p:spTree>
    <p:extLst>
      <p:ext uri="{BB962C8B-B14F-4D97-AF65-F5344CB8AC3E}">
        <p14:creationId xmlns:p14="http://schemas.microsoft.com/office/powerpoint/2010/main" val="1540784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603"/>
          <p:cNvGrpSpPr/>
          <p:nvPr userDrawn="1"/>
        </p:nvGrpSpPr>
        <p:grpSpPr>
          <a:xfrm>
            <a:off x="4485622" y="3467610"/>
            <a:ext cx="1687479" cy="1653844"/>
            <a:chOff x="0" y="0"/>
            <a:chExt cx="1030530" cy="1030528"/>
          </a:xfrm>
        </p:grpSpPr>
        <p:sp>
          <p:nvSpPr>
            <p:cNvPr id="53" name="Shape 575"/>
            <p:cNvSpPr/>
            <p:nvPr/>
          </p:nvSpPr>
          <p:spPr>
            <a:xfrm>
              <a:off x="200338" y="200227"/>
              <a:ext cx="629852" cy="6299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20595" extrusionOk="0">
                  <a:moveTo>
                    <a:pt x="9842" y="0"/>
                  </a:moveTo>
                  <a:cubicBezTo>
                    <a:pt x="7324" y="0"/>
                    <a:pt x="4803" y="1003"/>
                    <a:pt x="2882" y="3014"/>
                  </a:cubicBezTo>
                  <a:cubicBezTo>
                    <a:pt x="-961" y="7034"/>
                    <a:pt x="-961" y="13558"/>
                    <a:pt x="2882" y="17579"/>
                  </a:cubicBezTo>
                  <a:cubicBezTo>
                    <a:pt x="6725" y="21600"/>
                    <a:pt x="12953" y="21600"/>
                    <a:pt x="16796" y="17579"/>
                  </a:cubicBezTo>
                  <a:cubicBezTo>
                    <a:pt x="20639" y="13558"/>
                    <a:pt x="20639" y="7034"/>
                    <a:pt x="16796" y="3014"/>
                  </a:cubicBezTo>
                  <a:cubicBezTo>
                    <a:pt x="14875" y="1003"/>
                    <a:pt x="12360" y="0"/>
                    <a:pt x="9842" y="0"/>
                  </a:cubicBezTo>
                  <a:close/>
                  <a:moveTo>
                    <a:pt x="9842" y="2681"/>
                  </a:moveTo>
                  <a:cubicBezTo>
                    <a:pt x="11704" y="2681"/>
                    <a:pt x="13563" y="3429"/>
                    <a:pt x="14984" y="4916"/>
                  </a:cubicBezTo>
                  <a:cubicBezTo>
                    <a:pt x="17826" y="7889"/>
                    <a:pt x="17826" y="12710"/>
                    <a:pt x="14984" y="15683"/>
                  </a:cubicBezTo>
                  <a:cubicBezTo>
                    <a:pt x="12143" y="18656"/>
                    <a:pt x="7535" y="18656"/>
                    <a:pt x="4694" y="15683"/>
                  </a:cubicBezTo>
                  <a:cubicBezTo>
                    <a:pt x="1852" y="12710"/>
                    <a:pt x="1852" y="7889"/>
                    <a:pt x="4694" y="4916"/>
                  </a:cubicBezTo>
                  <a:cubicBezTo>
                    <a:pt x="6115" y="3429"/>
                    <a:pt x="7980" y="2681"/>
                    <a:pt x="9842" y="2681"/>
                  </a:cubicBezTo>
                  <a:close/>
                </a:path>
              </a:pathLst>
            </a:custGeom>
            <a:solidFill>
              <a:srgbClr val="433B6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/>
            </a:p>
          </p:txBody>
        </p:sp>
        <p:grpSp>
          <p:nvGrpSpPr>
            <p:cNvPr id="54" name="Group 588"/>
            <p:cNvGrpSpPr/>
            <p:nvPr/>
          </p:nvGrpSpPr>
          <p:grpSpPr>
            <a:xfrm>
              <a:off x="332626" y="334493"/>
              <a:ext cx="365278" cy="361450"/>
              <a:chOff x="10663" y="10663"/>
              <a:chExt cx="365277" cy="361448"/>
            </a:xfrm>
          </p:grpSpPr>
          <p:grpSp>
            <p:nvGrpSpPr>
              <p:cNvPr id="103" name="Group 578"/>
              <p:cNvGrpSpPr/>
              <p:nvPr/>
            </p:nvGrpSpPr>
            <p:grpSpPr>
              <a:xfrm rot="18900000">
                <a:off x="31020" y="10663"/>
                <a:ext cx="80277" cy="120991"/>
                <a:chOff x="0" y="0"/>
                <a:chExt cx="80276" cy="120990"/>
              </a:xfrm>
            </p:grpSpPr>
            <p:sp>
              <p:nvSpPr>
                <p:cNvPr id="113" name="Shape 576"/>
                <p:cNvSpPr/>
                <p:nvPr/>
              </p:nvSpPr>
              <p:spPr>
                <a:xfrm>
                  <a:off x="0" y="25"/>
                  <a:ext cx="80277" cy="12086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800" y="0"/>
                      </a:moveTo>
                      <a:lnTo>
                        <a:pt x="21600" y="21600"/>
                      </a:lnTo>
                      <a:lnTo>
                        <a:pt x="0" y="21600"/>
                      </a:lnTo>
                      <a:lnTo>
                        <a:pt x="1080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marL="0" algn="l" defTabSz="452373" rtl="0" eaLnBrk="1" latinLnBrk="0" hangingPunct="1"/>
                  <a:endParaRPr sz="900" kern="120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4" name="Shape 577"/>
                <p:cNvSpPr/>
                <p:nvPr/>
              </p:nvSpPr>
              <p:spPr>
                <a:xfrm>
                  <a:off x="40111" y="0"/>
                  <a:ext cx="40139" cy="12099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0" y="0"/>
                      </a:move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4B6C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marL="0" algn="l" defTabSz="452373" rtl="0" eaLnBrk="1" latinLnBrk="0" hangingPunct="1"/>
                  <a:endParaRPr sz="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4" name="Group 581"/>
              <p:cNvGrpSpPr/>
              <p:nvPr/>
            </p:nvGrpSpPr>
            <p:grpSpPr>
              <a:xfrm rot="8100000">
                <a:off x="275304" y="251120"/>
                <a:ext cx="80278" cy="120991"/>
                <a:chOff x="0" y="0"/>
                <a:chExt cx="80276" cy="120990"/>
              </a:xfrm>
            </p:grpSpPr>
            <p:sp>
              <p:nvSpPr>
                <p:cNvPr id="111" name="Shape 579"/>
                <p:cNvSpPr/>
                <p:nvPr/>
              </p:nvSpPr>
              <p:spPr>
                <a:xfrm>
                  <a:off x="0" y="25"/>
                  <a:ext cx="80277" cy="12086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800" y="0"/>
                      </a:moveTo>
                      <a:lnTo>
                        <a:pt x="21600" y="21600"/>
                      </a:lnTo>
                      <a:lnTo>
                        <a:pt x="0" y="21600"/>
                      </a:lnTo>
                      <a:lnTo>
                        <a:pt x="1080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marL="0" algn="l" defTabSz="452373" rtl="0" eaLnBrk="1" latinLnBrk="0" hangingPunct="1"/>
                  <a:endParaRPr sz="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2" name="Shape 580"/>
                <p:cNvSpPr/>
                <p:nvPr/>
              </p:nvSpPr>
              <p:spPr>
                <a:xfrm>
                  <a:off x="40111" y="0"/>
                  <a:ext cx="40139" cy="12099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0" y="0"/>
                      </a:move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4B6C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marL="0" algn="l" defTabSz="452373" rtl="0" eaLnBrk="1" latinLnBrk="0" hangingPunct="1"/>
                  <a:endParaRPr sz="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5" name="Group 584"/>
              <p:cNvGrpSpPr/>
              <p:nvPr/>
            </p:nvGrpSpPr>
            <p:grpSpPr>
              <a:xfrm rot="2700000">
                <a:off x="275304" y="10663"/>
                <a:ext cx="80279" cy="120992"/>
                <a:chOff x="0" y="0"/>
                <a:chExt cx="80277" cy="120991"/>
              </a:xfrm>
            </p:grpSpPr>
            <p:sp>
              <p:nvSpPr>
                <p:cNvPr id="109" name="Shape 582"/>
                <p:cNvSpPr/>
                <p:nvPr/>
              </p:nvSpPr>
              <p:spPr>
                <a:xfrm>
                  <a:off x="0" y="25"/>
                  <a:ext cx="80277" cy="12086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800" y="0"/>
                      </a:moveTo>
                      <a:lnTo>
                        <a:pt x="21600" y="21600"/>
                      </a:lnTo>
                      <a:lnTo>
                        <a:pt x="0" y="21600"/>
                      </a:lnTo>
                      <a:lnTo>
                        <a:pt x="1080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marL="0" algn="l" defTabSz="452373" rtl="0" eaLnBrk="1" latinLnBrk="0" hangingPunct="1"/>
                  <a:endParaRPr sz="900" kern="1200" dirty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0" name="Shape 583"/>
                <p:cNvSpPr/>
                <p:nvPr/>
              </p:nvSpPr>
              <p:spPr>
                <a:xfrm>
                  <a:off x="40112" y="0"/>
                  <a:ext cx="40139" cy="12099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0" y="0"/>
                      </a:move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4B6C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endParaRPr/>
                </a:p>
              </p:txBody>
            </p:sp>
          </p:grpSp>
          <p:grpSp>
            <p:nvGrpSpPr>
              <p:cNvPr id="106" name="Group 587"/>
              <p:cNvGrpSpPr/>
              <p:nvPr/>
            </p:nvGrpSpPr>
            <p:grpSpPr>
              <a:xfrm rot="13500000">
                <a:off x="31020" y="251120"/>
                <a:ext cx="80277" cy="120991"/>
                <a:chOff x="0" y="0"/>
                <a:chExt cx="80276" cy="120990"/>
              </a:xfrm>
            </p:grpSpPr>
            <p:sp>
              <p:nvSpPr>
                <p:cNvPr id="107" name="Shape 585"/>
                <p:cNvSpPr/>
                <p:nvPr/>
              </p:nvSpPr>
              <p:spPr>
                <a:xfrm>
                  <a:off x="0" y="25"/>
                  <a:ext cx="80277" cy="12086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800" y="0"/>
                      </a:moveTo>
                      <a:lnTo>
                        <a:pt x="21600" y="21600"/>
                      </a:lnTo>
                      <a:lnTo>
                        <a:pt x="0" y="21600"/>
                      </a:lnTo>
                      <a:lnTo>
                        <a:pt x="1080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marL="0" algn="l" defTabSz="452373" rtl="0" eaLnBrk="1" latinLnBrk="0" hangingPunct="1"/>
                  <a:endParaRPr sz="900" kern="120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8" name="Shape 586"/>
                <p:cNvSpPr/>
                <p:nvPr/>
              </p:nvSpPr>
              <p:spPr>
                <a:xfrm>
                  <a:off x="40111" y="0"/>
                  <a:ext cx="40139" cy="12099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0" y="0"/>
                      </a:move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4B6C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marL="0" algn="l" defTabSz="452373" rtl="0" eaLnBrk="1" latinLnBrk="0" hangingPunct="1"/>
                  <a:endParaRPr sz="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55" name="Group 595"/>
            <p:cNvGrpSpPr/>
            <p:nvPr/>
          </p:nvGrpSpPr>
          <p:grpSpPr>
            <a:xfrm>
              <a:off x="438732" y="0"/>
              <a:ext cx="153182" cy="1030528"/>
              <a:chOff x="0" y="0"/>
              <a:chExt cx="153180" cy="1030527"/>
            </a:xfrm>
          </p:grpSpPr>
          <p:grpSp>
            <p:nvGrpSpPr>
              <p:cNvPr id="97" name="Group 591"/>
              <p:cNvGrpSpPr/>
              <p:nvPr/>
            </p:nvGrpSpPr>
            <p:grpSpPr>
              <a:xfrm>
                <a:off x="118" y="0"/>
                <a:ext cx="153063" cy="515264"/>
                <a:chOff x="0" y="0"/>
                <a:chExt cx="153062" cy="515263"/>
              </a:xfrm>
            </p:grpSpPr>
            <p:sp>
              <p:nvSpPr>
                <p:cNvPr id="101" name="Shape 589"/>
                <p:cNvSpPr/>
                <p:nvPr/>
              </p:nvSpPr>
              <p:spPr>
                <a:xfrm>
                  <a:off x="0" y="0"/>
                  <a:ext cx="153063" cy="51526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59" y="0"/>
                      </a:moveTo>
                      <a:lnTo>
                        <a:pt x="21600" y="18122"/>
                      </a:lnTo>
                      <a:lnTo>
                        <a:pt x="10759" y="21600"/>
                      </a:lnTo>
                      <a:lnTo>
                        <a:pt x="10759" y="0"/>
                      </a:lnTo>
                      <a:close/>
                      <a:moveTo>
                        <a:pt x="10759" y="0"/>
                      </a:moveTo>
                      <a:lnTo>
                        <a:pt x="0" y="18187"/>
                      </a:lnTo>
                      <a:lnTo>
                        <a:pt x="10759" y="21600"/>
                      </a:lnTo>
                      <a:lnTo>
                        <a:pt x="10759" y="0"/>
                      </a:lnTo>
                      <a:close/>
                    </a:path>
                  </a:pathLst>
                </a:custGeom>
                <a:solidFill>
                  <a:srgbClr val="83BC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02" name="Shape 590"/>
                <p:cNvSpPr/>
                <p:nvPr/>
              </p:nvSpPr>
              <p:spPr>
                <a:xfrm>
                  <a:off x="76242" y="0"/>
                  <a:ext cx="76809" cy="51526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0" y="0"/>
                      </a:moveTo>
                      <a:lnTo>
                        <a:pt x="0" y="21600"/>
                      </a:lnTo>
                      <a:lnTo>
                        <a:pt x="21600" y="1812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4B6C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endParaRPr/>
                </a:p>
              </p:txBody>
            </p:sp>
          </p:grpSp>
          <p:grpSp>
            <p:nvGrpSpPr>
              <p:cNvPr id="98" name="Group 594"/>
              <p:cNvGrpSpPr/>
              <p:nvPr/>
            </p:nvGrpSpPr>
            <p:grpSpPr>
              <a:xfrm rot="10800000">
                <a:off x="0" y="515263"/>
                <a:ext cx="153063" cy="515265"/>
                <a:chOff x="0" y="0"/>
                <a:chExt cx="153062" cy="515263"/>
              </a:xfrm>
            </p:grpSpPr>
            <p:sp>
              <p:nvSpPr>
                <p:cNvPr id="99" name="Shape 592"/>
                <p:cNvSpPr/>
                <p:nvPr/>
              </p:nvSpPr>
              <p:spPr>
                <a:xfrm>
                  <a:off x="0" y="0"/>
                  <a:ext cx="153063" cy="51526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59" y="0"/>
                      </a:moveTo>
                      <a:lnTo>
                        <a:pt x="21600" y="18122"/>
                      </a:lnTo>
                      <a:lnTo>
                        <a:pt x="10759" y="21600"/>
                      </a:lnTo>
                      <a:lnTo>
                        <a:pt x="10759" y="0"/>
                      </a:lnTo>
                      <a:close/>
                      <a:moveTo>
                        <a:pt x="10759" y="0"/>
                      </a:moveTo>
                      <a:lnTo>
                        <a:pt x="0" y="18187"/>
                      </a:lnTo>
                      <a:lnTo>
                        <a:pt x="10759" y="21600"/>
                      </a:lnTo>
                      <a:lnTo>
                        <a:pt x="10759" y="0"/>
                      </a:lnTo>
                      <a:close/>
                    </a:path>
                  </a:pathLst>
                </a:custGeom>
                <a:solidFill>
                  <a:srgbClr val="83BC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marL="0" algn="l" defTabSz="452373" rtl="0" eaLnBrk="1" latinLnBrk="0" hangingPunct="1"/>
                  <a:endParaRPr sz="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0" name="Shape 593"/>
                <p:cNvSpPr/>
                <p:nvPr/>
              </p:nvSpPr>
              <p:spPr>
                <a:xfrm>
                  <a:off x="76242" y="0"/>
                  <a:ext cx="76809" cy="51526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0" y="0"/>
                      </a:moveTo>
                      <a:lnTo>
                        <a:pt x="0" y="21600"/>
                      </a:lnTo>
                      <a:lnTo>
                        <a:pt x="21600" y="1812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4B6C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/>
                  <a:endParaRPr/>
                </a:p>
              </p:txBody>
            </p:sp>
          </p:grpSp>
        </p:grpSp>
        <p:grpSp>
          <p:nvGrpSpPr>
            <p:cNvPr id="56" name="Group 602"/>
            <p:cNvGrpSpPr/>
            <p:nvPr/>
          </p:nvGrpSpPr>
          <p:grpSpPr>
            <a:xfrm rot="16200000">
              <a:off x="432534" y="-41"/>
              <a:ext cx="165462" cy="1030530"/>
              <a:chOff x="-6146" y="0"/>
              <a:chExt cx="165461" cy="1030528"/>
            </a:xfrm>
          </p:grpSpPr>
          <p:grpSp>
            <p:nvGrpSpPr>
              <p:cNvPr id="57" name="Group 598"/>
              <p:cNvGrpSpPr/>
              <p:nvPr/>
            </p:nvGrpSpPr>
            <p:grpSpPr>
              <a:xfrm>
                <a:off x="-6027" y="0"/>
                <a:ext cx="165342" cy="515264"/>
                <a:chOff x="-6145" y="0"/>
                <a:chExt cx="165341" cy="515263"/>
              </a:xfrm>
            </p:grpSpPr>
            <p:sp>
              <p:nvSpPr>
                <p:cNvPr id="95" name="Shape 596"/>
                <p:cNvSpPr/>
                <p:nvPr/>
              </p:nvSpPr>
              <p:spPr>
                <a:xfrm>
                  <a:off x="-6146" y="0"/>
                  <a:ext cx="159209" cy="51526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178" y="0"/>
                      </a:moveTo>
                      <a:lnTo>
                        <a:pt x="21600" y="18122"/>
                      </a:lnTo>
                      <a:lnTo>
                        <a:pt x="11178" y="21600"/>
                      </a:lnTo>
                      <a:lnTo>
                        <a:pt x="11178" y="0"/>
                      </a:lnTo>
                      <a:close/>
                      <a:moveTo>
                        <a:pt x="11178" y="0"/>
                      </a:moveTo>
                      <a:lnTo>
                        <a:pt x="0" y="18444"/>
                      </a:lnTo>
                      <a:lnTo>
                        <a:pt x="11178" y="21600"/>
                      </a:lnTo>
                      <a:lnTo>
                        <a:pt x="11178" y="0"/>
                      </a:lnTo>
                      <a:close/>
                    </a:path>
                  </a:pathLst>
                </a:custGeom>
                <a:solidFill>
                  <a:srgbClr val="83BC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marL="0" algn="l" defTabSz="452373" rtl="0" eaLnBrk="1" latinLnBrk="0" hangingPunct="1"/>
                  <a:endParaRPr sz="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96" name="Shape 597"/>
                <p:cNvSpPr/>
                <p:nvPr/>
              </p:nvSpPr>
              <p:spPr>
                <a:xfrm>
                  <a:off x="76242" y="0"/>
                  <a:ext cx="82954" cy="51526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0" y="0"/>
                      </a:moveTo>
                      <a:lnTo>
                        <a:pt x="0" y="21600"/>
                      </a:lnTo>
                      <a:lnTo>
                        <a:pt x="21600" y="1838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4B6C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/>
                  <a:endParaRPr/>
                </a:p>
              </p:txBody>
            </p:sp>
          </p:grpSp>
          <p:grpSp>
            <p:nvGrpSpPr>
              <p:cNvPr id="92" name="Group 601"/>
              <p:cNvGrpSpPr/>
              <p:nvPr/>
            </p:nvGrpSpPr>
            <p:grpSpPr>
              <a:xfrm rot="10800000">
                <a:off x="-6146" y="515260"/>
                <a:ext cx="165355" cy="515268"/>
                <a:chOff x="-6146" y="0"/>
                <a:chExt cx="165354" cy="515266"/>
              </a:xfrm>
            </p:grpSpPr>
            <p:sp>
              <p:nvSpPr>
                <p:cNvPr id="93" name="Shape 599"/>
                <p:cNvSpPr/>
                <p:nvPr/>
              </p:nvSpPr>
              <p:spPr>
                <a:xfrm>
                  <a:off x="-6146" y="0"/>
                  <a:ext cx="165354" cy="51526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62" y="0"/>
                      </a:moveTo>
                      <a:lnTo>
                        <a:pt x="21600" y="18380"/>
                      </a:lnTo>
                      <a:lnTo>
                        <a:pt x="10762" y="21600"/>
                      </a:lnTo>
                      <a:lnTo>
                        <a:pt x="10762" y="0"/>
                      </a:lnTo>
                      <a:close/>
                      <a:moveTo>
                        <a:pt x="10762" y="0"/>
                      </a:moveTo>
                      <a:lnTo>
                        <a:pt x="0" y="18444"/>
                      </a:lnTo>
                      <a:lnTo>
                        <a:pt x="10762" y="21600"/>
                      </a:lnTo>
                      <a:lnTo>
                        <a:pt x="10762" y="0"/>
                      </a:lnTo>
                      <a:close/>
                    </a:path>
                  </a:pathLst>
                </a:custGeom>
                <a:solidFill>
                  <a:srgbClr val="83BC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marL="0" algn="l" defTabSz="452373" rtl="0" eaLnBrk="1" latinLnBrk="0" hangingPunct="1"/>
                  <a:endParaRPr sz="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94" name="Shape 600"/>
                <p:cNvSpPr/>
                <p:nvPr/>
              </p:nvSpPr>
              <p:spPr>
                <a:xfrm>
                  <a:off x="76240" y="2"/>
                  <a:ext cx="82954" cy="51526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0" y="0"/>
                      </a:moveTo>
                      <a:lnTo>
                        <a:pt x="0" y="21600"/>
                      </a:lnTo>
                      <a:lnTo>
                        <a:pt x="21600" y="1838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4B6C0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/>
                  <a:endParaRPr/>
                </a:p>
              </p:txBody>
            </p:sp>
          </p:grpSp>
        </p:grpSp>
      </p:grpSp>
      <p:grpSp>
        <p:nvGrpSpPr>
          <p:cNvPr id="48" name="Группа 47"/>
          <p:cNvGrpSpPr/>
          <p:nvPr userDrawn="1"/>
        </p:nvGrpSpPr>
        <p:grpSpPr>
          <a:xfrm>
            <a:off x="453354" y="1596165"/>
            <a:ext cx="9757186" cy="2091732"/>
            <a:chOff x="101566" y="1575020"/>
            <a:chExt cx="10501013" cy="1949963"/>
          </a:xfrm>
        </p:grpSpPr>
        <p:sp>
          <p:nvSpPr>
            <p:cNvPr id="87" name="Shape 26"/>
            <p:cNvSpPr/>
            <p:nvPr/>
          </p:nvSpPr>
          <p:spPr>
            <a:xfrm rot="21000000">
              <a:off x="101566" y="2302736"/>
              <a:ext cx="1234152" cy="12222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6146" y="10728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BC00"/>
            </a:solidFill>
            <a:ln w="12700" cap="flat">
              <a:noFill/>
              <a:miter lim="400000"/>
            </a:ln>
            <a:effectLst/>
          </p:spPr>
          <p:txBody>
            <a:bodyPr wrap="square" lIns="101600" tIns="101600" rIns="101600" bIns="101600" numCol="1" anchor="t">
              <a:noAutofit/>
            </a:bodyPr>
            <a:lstStyle/>
            <a:p>
              <a:pPr lvl="0" algn="just" defTabSz="198288">
                <a:lnSpc>
                  <a:spcPct val="120000"/>
                </a:lnSpc>
              </a:pPr>
              <a:endParaRPr sz="400">
                <a:solidFill>
                  <a:srgbClr val="D3B13F"/>
                </a:solidFill>
                <a:latin typeface="Helvetica Neue Light"/>
                <a:ea typeface="Helvetica Neue Light"/>
                <a:cs typeface="Helvetica Neue Light"/>
              </a:endParaRPr>
            </a:p>
          </p:txBody>
        </p:sp>
        <p:sp>
          <p:nvSpPr>
            <p:cNvPr id="88" name="Shape 27"/>
            <p:cNvSpPr/>
            <p:nvPr/>
          </p:nvSpPr>
          <p:spPr>
            <a:xfrm rot="600000">
              <a:off x="9368427" y="2302736"/>
              <a:ext cx="1234152" cy="12222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5454" y="10728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83BC00"/>
            </a:solidFill>
            <a:ln w="12700" cap="flat">
              <a:noFill/>
              <a:miter lim="400000"/>
            </a:ln>
            <a:effectLst/>
          </p:spPr>
          <p:txBody>
            <a:bodyPr wrap="square" lIns="101600" tIns="101600" rIns="101600" bIns="101600" numCol="1" anchor="t">
              <a:noAutofit/>
            </a:bodyPr>
            <a:lstStyle/>
            <a:p>
              <a:pPr lvl="0" algn="just" defTabSz="198288">
                <a:lnSpc>
                  <a:spcPct val="120000"/>
                </a:lnSpc>
              </a:pPr>
              <a:endParaRPr sz="400">
                <a:solidFill>
                  <a:srgbClr val="D3B13F"/>
                </a:solidFill>
                <a:latin typeface="Helvetica Neue Light"/>
                <a:ea typeface="Helvetica Neue Light"/>
                <a:cs typeface="Helvetica Neue Light"/>
              </a:endParaRPr>
            </a:p>
          </p:txBody>
        </p:sp>
        <p:sp>
          <p:nvSpPr>
            <p:cNvPr id="89" name="Shape 28"/>
            <p:cNvSpPr/>
            <p:nvPr/>
          </p:nvSpPr>
          <p:spPr>
            <a:xfrm>
              <a:off x="954434" y="1851258"/>
              <a:ext cx="478116" cy="15496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16912"/>
                  </a:lnTo>
                  <a:lnTo>
                    <a:pt x="0" y="406"/>
                  </a:lnTo>
                  <a:lnTo>
                    <a:pt x="11155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214417"/>
            </a:solidFill>
            <a:ln w="12700" cap="flat">
              <a:noFill/>
              <a:miter lim="400000"/>
            </a:ln>
            <a:effectLst/>
          </p:spPr>
          <p:txBody>
            <a:bodyPr wrap="square" lIns="101600" tIns="101600" rIns="101600" bIns="101600" numCol="1" anchor="t">
              <a:noAutofit/>
            </a:bodyPr>
            <a:lstStyle/>
            <a:p>
              <a:pPr algn="just" defTabSz="198288">
                <a:lnSpc>
                  <a:spcPct val="120000"/>
                </a:lnSpc>
                <a:defRPr sz="900">
                  <a:solidFill>
                    <a:srgbClr val="D3B13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endParaRPr/>
            </a:p>
          </p:txBody>
        </p:sp>
        <p:sp>
          <p:nvSpPr>
            <p:cNvPr id="90" name="Shape 29"/>
            <p:cNvSpPr/>
            <p:nvPr/>
          </p:nvSpPr>
          <p:spPr>
            <a:xfrm>
              <a:off x="9260852" y="1851259"/>
              <a:ext cx="478115" cy="15862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16912"/>
                  </a:lnTo>
                  <a:lnTo>
                    <a:pt x="21600" y="406"/>
                  </a:lnTo>
                  <a:lnTo>
                    <a:pt x="10445" y="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214417"/>
            </a:solidFill>
            <a:ln w="12700" cap="flat">
              <a:noFill/>
              <a:miter lim="400000"/>
            </a:ln>
            <a:effectLst/>
          </p:spPr>
          <p:txBody>
            <a:bodyPr wrap="square" lIns="101600" tIns="101600" rIns="101600" bIns="101600" numCol="1" anchor="t">
              <a:noAutofit/>
            </a:bodyPr>
            <a:lstStyle/>
            <a:p>
              <a:pPr lvl="0" algn="just" defTabSz="198288">
                <a:lnSpc>
                  <a:spcPct val="120000"/>
                </a:lnSpc>
              </a:pPr>
              <a:endParaRPr sz="900">
                <a:solidFill>
                  <a:srgbClr val="D3B13F"/>
                </a:solidFill>
                <a:latin typeface="Helvetica Neue Light"/>
                <a:ea typeface="Helvetica Neue Light"/>
                <a:cs typeface="Helvetica Neue Light"/>
              </a:endParaRPr>
            </a:p>
          </p:txBody>
        </p:sp>
        <p:sp>
          <p:nvSpPr>
            <p:cNvPr id="91" name="Shape 31"/>
            <p:cNvSpPr/>
            <p:nvPr userDrawn="1"/>
          </p:nvSpPr>
          <p:spPr>
            <a:xfrm>
              <a:off x="954433" y="1575020"/>
              <a:ext cx="8784534" cy="14951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cubicBezTo>
                    <a:pt x="18019" y="18877"/>
                    <a:pt x="14411" y="17511"/>
                    <a:pt x="10800" y="17511"/>
                  </a:cubicBezTo>
                  <a:cubicBezTo>
                    <a:pt x="7189" y="17511"/>
                    <a:pt x="3581" y="18877"/>
                    <a:pt x="0" y="21600"/>
                  </a:cubicBezTo>
                  <a:lnTo>
                    <a:pt x="0" y="4089"/>
                  </a:lnTo>
                  <a:cubicBezTo>
                    <a:pt x="3581" y="1366"/>
                    <a:pt x="7189" y="0"/>
                    <a:pt x="10800" y="0"/>
                  </a:cubicBezTo>
                  <a:cubicBezTo>
                    <a:pt x="14411" y="0"/>
                    <a:pt x="18019" y="1366"/>
                    <a:pt x="21600" y="4089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4B6C00"/>
            </a:solidFill>
            <a:ln w="12700" cap="flat">
              <a:noFill/>
              <a:miter lim="400000"/>
            </a:ln>
            <a:effectLst/>
          </p:spPr>
          <p:txBody>
            <a:bodyPr wrap="square" lIns="101600" tIns="101600" rIns="101600" bIns="101600" numCol="1" anchor="t">
              <a:noAutofit/>
            </a:bodyPr>
            <a:lstStyle/>
            <a:p>
              <a:pPr lvl="0" algn="just" defTabSz="198288">
                <a:lnSpc>
                  <a:spcPct val="120000"/>
                </a:lnSpc>
              </a:pPr>
              <a:endParaRPr sz="400">
                <a:solidFill>
                  <a:srgbClr val="D3B13F"/>
                </a:solidFill>
                <a:latin typeface="Helvetica Neue Light"/>
                <a:ea typeface="Helvetica Neue Light"/>
                <a:cs typeface="Helvetica Neue Light"/>
              </a:endParaRPr>
            </a:p>
          </p:txBody>
        </p:sp>
      </p:grpSp>
      <p:sp>
        <p:nvSpPr>
          <p:cNvPr id="51" name="Номер слайда 5"/>
          <p:cNvSpPr>
            <a:spLocks noGrp="1"/>
          </p:cNvSpPr>
          <p:nvPr>
            <p:ph type="sldNum" sz="quarter" idx="13"/>
          </p:nvPr>
        </p:nvSpPr>
        <p:spPr>
          <a:xfrm flipH="1">
            <a:off x="10360354" y="7201011"/>
            <a:ext cx="360000" cy="315915"/>
          </a:xfrm>
          <a:prstGeom prst="rect">
            <a:avLst/>
          </a:prstGeom>
          <a:noFill/>
        </p:spPr>
        <p:txBody>
          <a:bodyPr anchor="ctr"/>
          <a:lstStyle>
            <a:lvl1pPr algn="ctr">
              <a:defRPr sz="1200" b="0" spc="-15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fld id="{97A2B22E-857C-439A-88C9-DE1A32345DF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9" name="Прямоугольник 48"/>
          <p:cNvSpPr/>
          <p:nvPr userDrawn="1"/>
        </p:nvSpPr>
        <p:spPr>
          <a:xfrm>
            <a:off x="0" y="7200900"/>
            <a:ext cx="10387013" cy="360363"/>
          </a:xfrm>
          <a:prstGeom prst="rect">
            <a:avLst/>
          </a:prstGeom>
          <a:solidFill>
            <a:srgbClr val="83B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0" name="Рисунок 4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58"/>
          <a:stretch/>
        </p:blipFill>
        <p:spPr>
          <a:xfrm>
            <a:off x="9667182" y="7302387"/>
            <a:ext cx="675073" cy="113162"/>
          </a:xfrm>
          <a:prstGeom prst="rect">
            <a:avLst/>
          </a:prstGeom>
        </p:spPr>
      </p:pic>
      <p:sp>
        <p:nvSpPr>
          <p:cNvPr id="43" name="Заголовок 42"/>
          <p:cNvSpPr>
            <a:spLocks noGrp="1"/>
          </p:cNvSpPr>
          <p:nvPr>
            <p:ph type="title" hasCustomPrompt="1"/>
          </p:nvPr>
        </p:nvSpPr>
        <p:spPr>
          <a:xfrm>
            <a:off x="1292745" y="1982592"/>
            <a:ext cx="8108442" cy="717919"/>
          </a:xfrm>
          <a:prstGeom prst="rect">
            <a:avLst/>
          </a:prstGeom>
        </p:spPr>
        <p:txBody>
          <a:bodyPr anchor="ctr"/>
          <a:lstStyle>
            <a:lvl1pPr algn="ctr">
              <a:defRPr sz="4800" b="0" spc="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15" name="Прямоугольник 114"/>
          <p:cNvSpPr/>
          <p:nvPr userDrawn="1"/>
        </p:nvSpPr>
        <p:spPr>
          <a:xfrm>
            <a:off x="-197236" y="4515256"/>
            <a:ext cx="40417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2"/>
                </a:solidFill>
              </a:rPr>
              <a:t>STRATEGY</a:t>
            </a:r>
            <a:r>
              <a:rPr lang="en-US" sz="2400" b="1" baseline="0" dirty="0" smtClean="0">
                <a:solidFill>
                  <a:schemeClr val="bg2"/>
                </a:solidFill>
              </a:rPr>
              <a:t> RACE</a:t>
            </a:r>
            <a:endParaRPr lang="ru-RU" sz="24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61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Группа 41"/>
          <p:cNvGrpSpPr/>
          <p:nvPr userDrawn="1"/>
        </p:nvGrpSpPr>
        <p:grpSpPr>
          <a:xfrm>
            <a:off x="453354" y="1596165"/>
            <a:ext cx="9757186" cy="2091732"/>
            <a:chOff x="101566" y="1575020"/>
            <a:chExt cx="10501013" cy="1949963"/>
          </a:xfrm>
        </p:grpSpPr>
        <p:sp>
          <p:nvSpPr>
            <p:cNvPr id="44" name="Shape 26"/>
            <p:cNvSpPr/>
            <p:nvPr/>
          </p:nvSpPr>
          <p:spPr>
            <a:xfrm rot="21000000">
              <a:off x="101566" y="2302736"/>
              <a:ext cx="1234152" cy="12222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6146" y="10728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BC00"/>
            </a:solidFill>
            <a:ln w="12700" cap="flat">
              <a:noFill/>
              <a:miter lim="400000"/>
            </a:ln>
            <a:effectLst/>
          </p:spPr>
          <p:txBody>
            <a:bodyPr wrap="square" lIns="101600" tIns="101600" rIns="101600" bIns="101600" numCol="1" anchor="t">
              <a:noAutofit/>
            </a:bodyPr>
            <a:lstStyle/>
            <a:p>
              <a:pPr lvl="0" algn="just" defTabSz="198288">
                <a:lnSpc>
                  <a:spcPct val="120000"/>
                </a:lnSpc>
              </a:pPr>
              <a:endParaRPr sz="400">
                <a:solidFill>
                  <a:srgbClr val="D3B13F"/>
                </a:solidFill>
                <a:latin typeface="Helvetica Neue Light"/>
                <a:ea typeface="Helvetica Neue Light"/>
                <a:cs typeface="Helvetica Neue Light"/>
              </a:endParaRPr>
            </a:p>
          </p:txBody>
        </p:sp>
        <p:sp>
          <p:nvSpPr>
            <p:cNvPr id="45" name="Shape 27"/>
            <p:cNvSpPr/>
            <p:nvPr/>
          </p:nvSpPr>
          <p:spPr>
            <a:xfrm rot="600000">
              <a:off x="9368427" y="2302736"/>
              <a:ext cx="1234152" cy="12222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5454" y="10728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83BC00"/>
            </a:solidFill>
            <a:ln w="12700" cap="flat">
              <a:noFill/>
              <a:miter lim="400000"/>
            </a:ln>
            <a:effectLst/>
          </p:spPr>
          <p:txBody>
            <a:bodyPr wrap="square" lIns="101600" tIns="101600" rIns="101600" bIns="101600" numCol="1" anchor="t">
              <a:noAutofit/>
            </a:bodyPr>
            <a:lstStyle/>
            <a:p>
              <a:pPr lvl="0" algn="just" defTabSz="198288">
                <a:lnSpc>
                  <a:spcPct val="120000"/>
                </a:lnSpc>
              </a:pPr>
              <a:endParaRPr sz="400">
                <a:solidFill>
                  <a:srgbClr val="D3B13F"/>
                </a:solidFill>
                <a:latin typeface="Helvetica Neue Light"/>
                <a:ea typeface="Helvetica Neue Light"/>
                <a:cs typeface="Helvetica Neue Light"/>
              </a:endParaRPr>
            </a:p>
          </p:txBody>
        </p:sp>
        <p:sp>
          <p:nvSpPr>
            <p:cNvPr id="46" name="Shape 28"/>
            <p:cNvSpPr/>
            <p:nvPr/>
          </p:nvSpPr>
          <p:spPr>
            <a:xfrm>
              <a:off x="954434" y="1851258"/>
              <a:ext cx="478116" cy="15496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16912"/>
                  </a:lnTo>
                  <a:lnTo>
                    <a:pt x="0" y="406"/>
                  </a:lnTo>
                  <a:lnTo>
                    <a:pt x="11155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214417"/>
            </a:solidFill>
            <a:ln w="12700" cap="flat">
              <a:noFill/>
              <a:miter lim="400000"/>
            </a:ln>
            <a:effectLst/>
          </p:spPr>
          <p:txBody>
            <a:bodyPr wrap="square" lIns="101600" tIns="101600" rIns="101600" bIns="101600" numCol="1" anchor="t">
              <a:noAutofit/>
            </a:bodyPr>
            <a:lstStyle/>
            <a:p>
              <a:pPr algn="just" defTabSz="198288">
                <a:lnSpc>
                  <a:spcPct val="120000"/>
                </a:lnSpc>
                <a:defRPr sz="900">
                  <a:solidFill>
                    <a:srgbClr val="D3B13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endParaRPr/>
            </a:p>
          </p:txBody>
        </p:sp>
        <p:sp>
          <p:nvSpPr>
            <p:cNvPr id="47" name="Shape 29"/>
            <p:cNvSpPr/>
            <p:nvPr/>
          </p:nvSpPr>
          <p:spPr>
            <a:xfrm>
              <a:off x="9260852" y="1851259"/>
              <a:ext cx="478115" cy="15862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16912"/>
                  </a:lnTo>
                  <a:lnTo>
                    <a:pt x="21600" y="406"/>
                  </a:lnTo>
                  <a:lnTo>
                    <a:pt x="10445" y="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214417"/>
            </a:solidFill>
            <a:ln w="12700" cap="flat">
              <a:noFill/>
              <a:miter lim="400000"/>
            </a:ln>
            <a:effectLst/>
          </p:spPr>
          <p:txBody>
            <a:bodyPr wrap="square" lIns="101600" tIns="101600" rIns="101600" bIns="101600" numCol="1" anchor="t">
              <a:noAutofit/>
            </a:bodyPr>
            <a:lstStyle/>
            <a:p>
              <a:pPr lvl="0" algn="just" defTabSz="198288">
                <a:lnSpc>
                  <a:spcPct val="120000"/>
                </a:lnSpc>
              </a:pPr>
              <a:endParaRPr sz="900">
                <a:solidFill>
                  <a:srgbClr val="D3B13F"/>
                </a:solidFill>
                <a:latin typeface="Helvetica Neue Light"/>
                <a:ea typeface="Helvetica Neue Light"/>
                <a:cs typeface="Helvetica Neue Light"/>
              </a:endParaRPr>
            </a:p>
          </p:txBody>
        </p:sp>
        <p:sp>
          <p:nvSpPr>
            <p:cNvPr id="58" name="Shape 31"/>
            <p:cNvSpPr/>
            <p:nvPr userDrawn="1"/>
          </p:nvSpPr>
          <p:spPr>
            <a:xfrm>
              <a:off x="954433" y="1575020"/>
              <a:ext cx="8784534" cy="14951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cubicBezTo>
                    <a:pt x="18019" y="18877"/>
                    <a:pt x="14411" y="17511"/>
                    <a:pt x="10800" y="17511"/>
                  </a:cubicBezTo>
                  <a:cubicBezTo>
                    <a:pt x="7189" y="17511"/>
                    <a:pt x="3581" y="18877"/>
                    <a:pt x="0" y="21600"/>
                  </a:cubicBezTo>
                  <a:lnTo>
                    <a:pt x="0" y="4089"/>
                  </a:lnTo>
                  <a:cubicBezTo>
                    <a:pt x="3581" y="1366"/>
                    <a:pt x="7189" y="0"/>
                    <a:pt x="10800" y="0"/>
                  </a:cubicBezTo>
                  <a:cubicBezTo>
                    <a:pt x="14411" y="0"/>
                    <a:pt x="18019" y="1366"/>
                    <a:pt x="21600" y="4089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4B6C00"/>
            </a:solidFill>
            <a:ln w="12700" cap="flat">
              <a:noFill/>
              <a:miter lim="400000"/>
            </a:ln>
            <a:effectLst/>
          </p:spPr>
          <p:txBody>
            <a:bodyPr wrap="square" lIns="101600" tIns="101600" rIns="101600" bIns="101600" numCol="1" anchor="t">
              <a:noAutofit/>
            </a:bodyPr>
            <a:lstStyle/>
            <a:p>
              <a:pPr lvl="0" algn="just" defTabSz="198288">
                <a:lnSpc>
                  <a:spcPct val="120000"/>
                </a:lnSpc>
              </a:pPr>
              <a:endParaRPr sz="400">
                <a:solidFill>
                  <a:srgbClr val="D3B13F"/>
                </a:solidFill>
                <a:latin typeface="Helvetica Neue Light"/>
                <a:ea typeface="Helvetica Neue Light"/>
                <a:cs typeface="Helvetica Neue Light"/>
              </a:endParaRPr>
            </a:p>
          </p:txBody>
        </p:sp>
      </p:grpSp>
      <p:sp>
        <p:nvSpPr>
          <p:cNvPr id="51" name="Номер слайда 5"/>
          <p:cNvSpPr>
            <a:spLocks noGrp="1"/>
          </p:cNvSpPr>
          <p:nvPr>
            <p:ph type="sldNum" sz="quarter" idx="13"/>
          </p:nvPr>
        </p:nvSpPr>
        <p:spPr>
          <a:xfrm flipH="1">
            <a:off x="10360354" y="7201011"/>
            <a:ext cx="360000" cy="315915"/>
          </a:xfrm>
          <a:prstGeom prst="rect">
            <a:avLst/>
          </a:prstGeom>
          <a:noFill/>
        </p:spPr>
        <p:txBody>
          <a:bodyPr anchor="ctr"/>
          <a:lstStyle>
            <a:lvl1pPr algn="ctr">
              <a:defRPr sz="1200" b="0" spc="-15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fld id="{97A2B22E-857C-439A-88C9-DE1A32345DF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9" name="Прямоугольник 48"/>
          <p:cNvSpPr/>
          <p:nvPr userDrawn="1"/>
        </p:nvSpPr>
        <p:spPr>
          <a:xfrm>
            <a:off x="0" y="7200900"/>
            <a:ext cx="10387013" cy="360363"/>
          </a:xfrm>
          <a:prstGeom prst="rect">
            <a:avLst/>
          </a:prstGeom>
          <a:solidFill>
            <a:srgbClr val="83B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0" name="Рисунок 4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58"/>
          <a:stretch/>
        </p:blipFill>
        <p:spPr>
          <a:xfrm>
            <a:off x="9667182" y="7302387"/>
            <a:ext cx="675073" cy="113162"/>
          </a:xfrm>
          <a:prstGeom prst="rect">
            <a:avLst/>
          </a:prstGeom>
        </p:spPr>
      </p:pic>
      <p:sp>
        <p:nvSpPr>
          <p:cNvPr id="43" name="Заголовок 42"/>
          <p:cNvSpPr>
            <a:spLocks noGrp="1"/>
          </p:cNvSpPr>
          <p:nvPr>
            <p:ph type="title" hasCustomPrompt="1"/>
          </p:nvPr>
        </p:nvSpPr>
        <p:spPr>
          <a:xfrm>
            <a:off x="1292745" y="1982592"/>
            <a:ext cx="8108442" cy="717919"/>
          </a:xfrm>
          <a:prstGeom prst="rect">
            <a:avLst/>
          </a:prstGeom>
        </p:spPr>
        <p:txBody>
          <a:bodyPr anchor="ctr"/>
          <a:lstStyle>
            <a:lvl1pPr algn="ctr">
              <a:defRPr sz="4800" b="0" spc="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15" name="Прямоугольник 114"/>
          <p:cNvSpPr/>
          <p:nvPr userDrawn="1"/>
        </p:nvSpPr>
        <p:spPr>
          <a:xfrm>
            <a:off x="-197236" y="4515256"/>
            <a:ext cx="40417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2"/>
                </a:solidFill>
              </a:rPr>
              <a:t>STRATEGY</a:t>
            </a:r>
            <a:r>
              <a:rPr lang="en-US" sz="2400" b="1" baseline="0" dirty="0" smtClean="0">
                <a:solidFill>
                  <a:schemeClr val="bg2"/>
                </a:solidFill>
              </a:rPr>
              <a:t> RACE</a:t>
            </a:r>
            <a:endParaRPr lang="ru-RU" sz="24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525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Текст 47"/>
          <p:cNvSpPr>
            <a:spLocks noGrp="1"/>
          </p:cNvSpPr>
          <p:nvPr>
            <p:ph type="body" sz="quarter" idx="10"/>
          </p:nvPr>
        </p:nvSpPr>
        <p:spPr>
          <a:xfrm>
            <a:off x="306388" y="1350963"/>
            <a:ext cx="10080625" cy="5894387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400"/>
            </a:lvl1pPr>
            <a:lvl2pPr marL="521528" indent="0">
              <a:buFontTx/>
              <a:buNone/>
              <a:defRPr sz="1400"/>
            </a:lvl2pPr>
            <a:lvl3pPr marL="1043056" indent="0">
              <a:buFontTx/>
              <a:buNone/>
              <a:defRPr sz="1400"/>
            </a:lvl3pPr>
            <a:lvl4pPr marL="1564584" indent="0">
              <a:buFontTx/>
              <a:buNone/>
              <a:defRPr sz="1400"/>
            </a:lvl4pPr>
            <a:lvl5pPr marL="2086112" indent="0">
              <a:buFontTx/>
              <a:buNone/>
              <a:defRPr sz="14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3" name="Заголовок 42"/>
          <p:cNvSpPr>
            <a:spLocks noGrp="1"/>
          </p:cNvSpPr>
          <p:nvPr userDrawn="1">
            <p:ph type="title" hasCustomPrompt="1"/>
          </p:nvPr>
        </p:nvSpPr>
        <p:spPr>
          <a:xfrm>
            <a:off x="1321512" y="360363"/>
            <a:ext cx="9065501" cy="717919"/>
          </a:xfrm>
          <a:prstGeom prst="rect">
            <a:avLst/>
          </a:prstGeom>
        </p:spPr>
        <p:txBody>
          <a:bodyPr anchor="ctr"/>
          <a:lstStyle>
            <a:lvl1pPr algn="l">
              <a:defRPr sz="4800" b="0" spc="-150">
                <a:solidFill>
                  <a:srgbClr val="433B62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pic>
        <p:nvPicPr>
          <p:cNvPr id="46" name="Рисунок 4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58"/>
          <a:stretch/>
        </p:blipFill>
        <p:spPr>
          <a:xfrm>
            <a:off x="9667182" y="7346724"/>
            <a:ext cx="675073" cy="113162"/>
          </a:xfrm>
          <a:prstGeom prst="rect">
            <a:avLst/>
          </a:prstGeom>
        </p:spPr>
      </p:pic>
      <p:grpSp>
        <p:nvGrpSpPr>
          <p:cNvPr id="10" name="Группа 9"/>
          <p:cNvGrpSpPr/>
          <p:nvPr userDrawn="1"/>
        </p:nvGrpSpPr>
        <p:grpSpPr>
          <a:xfrm>
            <a:off x="0" y="7200900"/>
            <a:ext cx="10387013" cy="360363"/>
            <a:chOff x="0" y="7200900"/>
            <a:chExt cx="10387013" cy="360363"/>
          </a:xfrm>
          <a:solidFill>
            <a:srgbClr val="83BC00"/>
          </a:solidFill>
        </p:grpSpPr>
        <p:sp>
          <p:nvSpPr>
            <p:cNvPr id="11" name="Прямоугольник 10"/>
            <p:cNvSpPr/>
            <p:nvPr userDrawn="1"/>
          </p:nvSpPr>
          <p:spPr>
            <a:xfrm>
              <a:off x="0" y="7200900"/>
              <a:ext cx="10387013" cy="36036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2" name="Рисунок 11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258"/>
            <a:stretch/>
          </p:blipFill>
          <p:spPr>
            <a:xfrm>
              <a:off x="9667182" y="7302387"/>
              <a:ext cx="675073" cy="113162"/>
            </a:xfrm>
            <a:prstGeom prst="rect">
              <a:avLst/>
            </a:prstGeom>
            <a:grpFill/>
          </p:spPr>
        </p:pic>
      </p:grpSp>
      <p:sp>
        <p:nvSpPr>
          <p:cNvPr id="14" name="Номер слайда 5"/>
          <p:cNvSpPr>
            <a:spLocks noGrp="1"/>
          </p:cNvSpPr>
          <p:nvPr>
            <p:ph type="sldNum" sz="quarter" idx="13"/>
          </p:nvPr>
        </p:nvSpPr>
        <p:spPr>
          <a:xfrm flipH="1">
            <a:off x="10360354" y="7201011"/>
            <a:ext cx="360000" cy="315915"/>
          </a:xfrm>
          <a:prstGeom prst="rect">
            <a:avLst/>
          </a:prstGeom>
          <a:noFill/>
        </p:spPr>
        <p:txBody>
          <a:bodyPr anchor="ctr"/>
          <a:lstStyle>
            <a:lvl1pPr algn="ctr">
              <a:defRPr sz="1200" b="0" spc="-15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fld id="{97A2B22E-857C-439A-88C9-DE1A32345DF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Пятиугольник 14"/>
          <p:cNvSpPr/>
          <p:nvPr userDrawn="1"/>
        </p:nvSpPr>
        <p:spPr>
          <a:xfrm>
            <a:off x="0" y="365501"/>
            <a:ext cx="1321512" cy="715588"/>
          </a:xfrm>
          <a:prstGeom prst="homePlate">
            <a:avLst/>
          </a:prstGeom>
          <a:solidFill>
            <a:srgbClr val="433B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Shape 31"/>
          <p:cNvSpPr/>
          <p:nvPr userDrawn="1"/>
        </p:nvSpPr>
        <p:spPr>
          <a:xfrm>
            <a:off x="440874" y="428981"/>
            <a:ext cx="439763" cy="5806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50" h="21600" extrusionOk="0">
                <a:moveTo>
                  <a:pt x="16784" y="1264"/>
                </a:moveTo>
                <a:cubicBezTo>
                  <a:pt x="16363" y="1078"/>
                  <a:pt x="15824" y="1189"/>
                  <a:pt x="15581" y="1511"/>
                </a:cubicBezTo>
                <a:lnTo>
                  <a:pt x="14280" y="3236"/>
                </a:lnTo>
                <a:cubicBezTo>
                  <a:pt x="14867" y="3417"/>
                  <a:pt x="15381" y="3636"/>
                  <a:pt x="15831" y="3874"/>
                </a:cubicBezTo>
                <a:lnTo>
                  <a:pt x="17106" y="2185"/>
                </a:lnTo>
                <a:cubicBezTo>
                  <a:pt x="17349" y="1863"/>
                  <a:pt x="17205" y="1451"/>
                  <a:pt x="16784" y="1264"/>
                </a:cubicBezTo>
                <a:close/>
                <a:moveTo>
                  <a:pt x="21233" y="4689"/>
                </a:moveTo>
                <a:cubicBezTo>
                  <a:pt x="20988" y="4366"/>
                  <a:pt x="20450" y="4256"/>
                  <a:pt x="20028" y="4442"/>
                </a:cubicBezTo>
                <a:lnTo>
                  <a:pt x="17841" y="5408"/>
                </a:lnTo>
                <a:cubicBezTo>
                  <a:pt x="18203" y="5799"/>
                  <a:pt x="18487" y="6197"/>
                  <a:pt x="18711" y="6581"/>
                </a:cubicBezTo>
                <a:lnTo>
                  <a:pt x="20909" y="5610"/>
                </a:lnTo>
                <a:cubicBezTo>
                  <a:pt x="21331" y="5423"/>
                  <a:pt x="21475" y="5012"/>
                  <a:pt x="21233" y="4689"/>
                </a:cubicBezTo>
                <a:close/>
                <a:moveTo>
                  <a:pt x="1322" y="4393"/>
                </a:moveTo>
                <a:cubicBezTo>
                  <a:pt x="900" y="4207"/>
                  <a:pt x="362" y="4317"/>
                  <a:pt x="118" y="4640"/>
                </a:cubicBezTo>
                <a:cubicBezTo>
                  <a:pt x="-125" y="4963"/>
                  <a:pt x="19" y="5375"/>
                  <a:pt x="441" y="5561"/>
                </a:cubicBezTo>
                <a:lnTo>
                  <a:pt x="2633" y="6530"/>
                </a:lnTo>
                <a:cubicBezTo>
                  <a:pt x="2861" y="6146"/>
                  <a:pt x="3149" y="5751"/>
                  <a:pt x="3514" y="5362"/>
                </a:cubicBezTo>
                <a:cubicBezTo>
                  <a:pt x="3514" y="5362"/>
                  <a:pt x="1322" y="4393"/>
                  <a:pt x="1322" y="4393"/>
                </a:cubicBezTo>
                <a:close/>
                <a:moveTo>
                  <a:pt x="5797" y="1483"/>
                </a:moveTo>
                <a:cubicBezTo>
                  <a:pt x="5553" y="1160"/>
                  <a:pt x="5015" y="1050"/>
                  <a:pt x="4593" y="1236"/>
                </a:cubicBezTo>
                <a:cubicBezTo>
                  <a:pt x="4173" y="1422"/>
                  <a:pt x="4029" y="1834"/>
                  <a:pt x="4272" y="2157"/>
                </a:cubicBezTo>
                <a:lnTo>
                  <a:pt x="5544" y="3843"/>
                </a:lnTo>
                <a:cubicBezTo>
                  <a:pt x="5997" y="3607"/>
                  <a:pt x="6514" y="3392"/>
                  <a:pt x="7103" y="3215"/>
                </a:cubicBezTo>
                <a:cubicBezTo>
                  <a:pt x="7103" y="3215"/>
                  <a:pt x="5797" y="1483"/>
                  <a:pt x="5797" y="1483"/>
                </a:cubicBezTo>
                <a:close/>
                <a:moveTo>
                  <a:pt x="10693" y="0"/>
                </a:moveTo>
                <a:cubicBezTo>
                  <a:pt x="10208" y="0"/>
                  <a:pt x="9813" y="302"/>
                  <a:pt x="9813" y="674"/>
                </a:cubicBezTo>
                <a:lnTo>
                  <a:pt x="9813" y="2753"/>
                </a:lnTo>
                <a:cubicBezTo>
                  <a:pt x="10026" y="2740"/>
                  <a:pt x="11348" y="2744"/>
                  <a:pt x="11574" y="2758"/>
                </a:cubicBezTo>
                <a:lnTo>
                  <a:pt x="11574" y="674"/>
                </a:lnTo>
                <a:cubicBezTo>
                  <a:pt x="11574" y="302"/>
                  <a:pt x="11180" y="0"/>
                  <a:pt x="10693" y="0"/>
                </a:cubicBezTo>
                <a:close/>
                <a:moveTo>
                  <a:pt x="18428" y="9068"/>
                </a:moveTo>
                <a:cubicBezTo>
                  <a:pt x="18228" y="7091"/>
                  <a:pt x="16423" y="3572"/>
                  <a:pt x="10662" y="3572"/>
                </a:cubicBezTo>
                <a:cubicBezTo>
                  <a:pt x="10661" y="3572"/>
                  <a:pt x="10660" y="3572"/>
                  <a:pt x="10659" y="3572"/>
                </a:cubicBezTo>
                <a:cubicBezTo>
                  <a:pt x="10658" y="3572"/>
                  <a:pt x="10658" y="3572"/>
                  <a:pt x="10657" y="3572"/>
                </a:cubicBezTo>
                <a:cubicBezTo>
                  <a:pt x="10656" y="3572"/>
                  <a:pt x="10655" y="3572"/>
                  <a:pt x="10655" y="3572"/>
                </a:cubicBezTo>
                <a:cubicBezTo>
                  <a:pt x="10654" y="3572"/>
                  <a:pt x="10653" y="3572"/>
                  <a:pt x="10652" y="3572"/>
                </a:cubicBezTo>
                <a:cubicBezTo>
                  <a:pt x="4890" y="3572"/>
                  <a:pt x="3086" y="7091"/>
                  <a:pt x="2886" y="9068"/>
                </a:cubicBezTo>
                <a:cubicBezTo>
                  <a:pt x="2715" y="10852"/>
                  <a:pt x="4327" y="12514"/>
                  <a:pt x="4510" y="12775"/>
                </a:cubicBezTo>
                <a:cubicBezTo>
                  <a:pt x="4810" y="13201"/>
                  <a:pt x="6695" y="14825"/>
                  <a:pt x="6762" y="15807"/>
                </a:cubicBezTo>
                <a:cubicBezTo>
                  <a:pt x="6855" y="17159"/>
                  <a:pt x="7070" y="17195"/>
                  <a:pt x="7930" y="17355"/>
                </a:cubicBezTo>
                <a:cubicBezTo>
                  <a:pt x="8807" y="17519"/>
                  <a:pt x="12507" y="17519"/>
                  <a:pt x="13383" y="17355"/>
                </a:cubicBezTo>
                <a:cubicBezTo>
                  <a:pt x="14243" y="17195"/>
                  <a:pt x="14459" y="17159"/>
                  <a:pt x="14552" y="15807"/>
                </a:cubicBezTo>
                <a:cubicBezTo>
                  <a:pt x="14619" y="14825"/>
                  <a:pt x="16504" y="13201"/>
                  <a:pt x="16803" y="12775"/>
                </a:cubicBezTo>
                <a:cubicBezTo>
                  <a:pt x="16987" y="12514"/>
                  <a:pt x="18599" y="10852"/>
                  <a:pt x="18428" y="9068"/>
                </a:cubicBezTo>
                <a:close/>
                <a:moveTo>
                  <a:pt x="13756" y="19204"/>
                </a:moveTo>
                <a:cubicBezTo>
                  <a:pt x="13756" y="18991"/>
                  <a:pt x="13530" y="18817"/>
                  <a:pt x="13251" y="18817"/>
                </a:cubicBezTo>
                <a:lnTo>
                  <a:pt x="8063" y="18817"/>
                </a:lnTo>
                <a:cubicBezTo>
                  <a:pt x="7783" y="18817"/>
                  <a:pt x="7557" y="18991"/>
                  <a:pt x="7557" y="19204"/>
                </a:cubicBezTo>
                <a:lnTo>
                  <a:pt x="7557" y="19204"/>
                </a:lnTo>
                <a:cubicBezTo>
                  <a:pt x="7557" y="19418"/>
                  <a:pt x="7783" y="19591"/>
                  <a:pt x="8063" y="19591"/>
                </a:cubicBezTo>
                <a:lnTo>
                  <a:pt x="13251" y="19591"/>
                </a:lnTo>
                <a:cubicBezTo>
                  <a:pt x="13530" y="19591"/>
                  <a:pt x="13756" y="19418"/>
                  <a:pt x="13756" y="19204"/>
                </a:cubicBezTo>
                <a:cubicBezTo>
                  <a:pt x="13756" y="19204"/>
                  <a:pt x="13756" y="19204"/>
                  <a:pt x="13756" y="19204"/>
                </a:cubicBezTo>
                <a:close/>
                <a:moveTo>
                  <a:pt x="13756" y="18147"/>
                </a:moveTo>
                <a:cubicBezTo>
                  <a:pt x="13756" y="17934"/>
                  <a:pt x="13530" y="17761"/>
                  <a:pt x="13251" y="17761"/>
                </a:cubicBezTo>
                <a:lnTo>
                  <a:pt x="8063" y="17761"/>
                </a:lnTo>
                <a:cubicBezTo>
                  <a:pt x="7783" y="17761"/>
                  <a:pt x="7557" y="17934"/>
                  <a:pt x="7557" y="18147"/>
                </a:cubicBezTo>
                <a:lnTo>
                  <a:pt x="7557" y="18147"/>
                </a:lnTo>
                <a:cubicBezTo>
                  <a:pt x="7557" y="18361"/>
                  <a:pt x="7783" y="18535"/>
                  <a:pt x="8063" y="18535"/>
                </a:cubicBezTo>
                <a:lnTo>
                  <a:pt x="13251" y="18535"/>
                </a:lnTo>
                <a:cubicBezTo>
                  <a:pt x="13530" y="18535"/>
                  <a:pt x="13756" y="18361"/>
                  <a:pt x="13756" y="18147"/>
                </a:cubicBezTo>
                <a:cubicBezTo>
                  <a:pt x="13756" y="18147"/>
                  <a:pt x="13756" y="18147"/>
                  <a:pt x="13756" y="18147"/>
                </a:cubicBezTo>
                <a:close/>
                <a:moveTo>
                  <a:pt x="8400" y="19874"/>
                </a:moveTo>
                <a:lnTo>
                  <a:pt x="12913" y="19874"/>
                </a:lnTo>
                <a:cubicBezTo>
                  <a:pt x="12913" y="20827"/>
                  <a:pt x="11903" y="21600"/>
                  <a:pt x="10657" y="21600"/>
                </a:cubicBezTo>
                <a:cubicBezTo>
                  <a:pt x="9411" y="21600"/>
                  <a:pt x="8400" y="20827"/>
                  <a:pt x="8400" y="19874"/>
                </a:cubicBezTo>
                <a:close/>
              </a:path>
            </a:pathLst>
          </a:custGeom>
          <a:solidFill>
            <a:schemeClr val="bg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algn="l" defTabSz="457200">
              <a:defRPr sz="30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8434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Заголовок 42"/>
          <p:cNvSpPr>
            <a:spLocks noGrp="1"/>
          </p:cNvSpPr>
          <p:nvPr userDrawn="1">
            <p:ph type="title" hasCustomPrompt="1"/>
          </p:nvPr>
        </p:nvSpPr>
        <p:spPr>
          <a:xfrm>
            <a:off x="1321512" y="360363"/>
            <a:ext cx="9065501" cy="717919"/>
          </a:xfrm>
          <a:prstGeom prst="rect">
            <a:avLst/>
          </a:prstGeom>
        </p:spPr>
        <p:txBody>
          <a:bodyPr anchor="ctr"/>
          <a:lstStyle>
            <a:lvl1pPr algn="l">
              <a:defRPr sz="4800" b="0" spc="-150">
                <a:solidFill>
                  <a:srgbClr val="433B62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pic>
        <p:nvPicPr>
          <p:cNvPr id="46" name="Рисунок 4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58"/>
          <a:stretch/>
        </p:blipFill>
        <p:spPr>
          <a:xfrm>
            <a:off x="9667182" y="7346724"/>
            <a:ext cx="675073" cy="113162"/>
          </a:xfrm>
          <a:prstGeom prst="rect">
            <a:avLst/>
          </a:prstGeom>
        </p:spPr>
      </p:pic>
      <p:sp>
        <p:nvSpPr>
          <p:cNvPr id="4" name="Таблица 3"/>
          <p:cNvSpPr>
            <a:spLocks noGrp="1"/>
          </p:cNvSpPr>
          <p:nvPr>
            <p:ph type="tbl" sz="quarter" idx="14"/>
          </p:nvPr>
        </p:nvSpPr>
        <p:spPr>
          <a:xfrm>
            <a:off x="306388" y="1350964"/>
            <a:ext cx="10080625" cy="567055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12" name="Группа 11"/>
          <p:cNvGrpSpPr/>
          <p:nvPr userDrawn="1"/>
        </p:nvGrpSpPr>
        <p:grpSpPr>
          <a:xfrm>
            <a:off x="0" y="7200900"/>
            <a:ext cx="10387013" cy="360363"/>
            <a:chOff x="0" y="7200900"/>
            <a:chExt cx="10387013" cy="360363"/>
          </a:xfrm>
          <a:solidFill>
            <a:srgbClr val="83BC00"/>
          </a:solidFill>
        </p:grpSpPr>
        <p:sp>
          <p:nvSpPr>
            <p:cNvPr id="13" name="Прямоугольник 12"/>
            <p:cNvSpPr/>
            <p:nvPr userDrawn="1"/>
          </p:nvSpPr>
          <p:spPr>
            <a:xfrm>
              <a:off x="0" y="7200900"/>
              <a:ext cx="10387013" cy="36036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4" name="Рисунок 13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258"/>
            <a:stretch/>
          </p:blipFill>
          <p:spPr>
            <a:xfrm>
              <a:off x="9667182" y="7302387"/>
              <a:ext cx="675073" cy="113162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16" name="Номер слайда 5"/>
          <p:cNvSpPr>
            <a:spLocks noGrp="1"/>
          </p:cNvSpPr>
          <p:nvPr>
            <p:ph type="sldNum" sz="quarter" idx="13"/>
          </p:nvPr>
        </p:nvSpPr>
        <p:spPr>
          <a:xfrm flipH="1">
            <a:off x="10360354" y="7201011"/>
            <a:ext cx="360000" cy="315915"/>
          </a:xfrm>
          <a:prstGeom prst="rect">
            <a:avLst/>
          </a:prstGeom>
          <a:noFill/>
        </p:spPr>
        <p:txBody>
          <a:bodyPr anchor="ctr"/>
          <a:lstStyle>
            <a:lvl1pPr algn="ctr">
              <a:defRPr sz="1200" b="0" spc="-15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fld id="{97A2B22E-857C-439A-88C9-DE1A32345DF3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15" name="Группа 14"/>
          <p:cNvGrpSpPr/>
          <p:nvPr userDrawn="1"/>
        </p:nvGrpSpPr>
        <p:grpSpPr>
          <a:xfrm>
            <a:off x="0" y="365501"/>
            <a:ext cx="1321512" cy="715588"/>
            <a:chOff x="0" y="365501"/>
            <a:chExt cx="1321512" cy="715588"/>
          </a:xfrm>
          <a:solidFill>
            <a:srgbClr val="433B62"/>
          </a:solidFill>
        </p:grpSpPr>
        <p:sp>
          <p:nvSpPr>
            <p:cNvPr id="17" name="Пятиугольник 16"/>
            <p:cNvSpPr/>
            <p:nvPr userDrawn="1"/>
          </p:nvSpPr>
          <p:spPr>
            <a:xfrm>
              <a:off x="0" y="365501"/>
              <a:ext cx="1321512" cy="715588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Shape 28"/>
            <p:cNvSpPr/>
            <p:nvPr userDrawn="1"/>
          </p:nvSpPr>
          <p:spPr>
            <a:xfrm rot="646233">
              <a:off x="345496" y="449765"/>
              <a:ext cx="630521" cy="5484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097" y="15438"/>
                  </a:lnTo>
                  <a:lnTo>
                    <a:pt x="5592" y="20234"/>
                  </a:lnTo>
                  <a:cubicBezTo>
                    <a:pt x="5592" y="20234"/>
                    <a:pt x="0" y="21600"/>
                    <a:pt x="0" y="21600"/>
                  </a:cubicBezTo>
                  <a:close/>
                  <a:moveTo>
                    <a:pt x="6275" y="19576"/>
                  </a:moveTo>
                  <a:lnTo>
                    <a:pt x="2779" y="14780"/>
                  </a:lnTo>
                  <a:lnTo>
                    <a:pt x="14944" y="3046"/>
                  </a:lnTo>
                  <a:lnTo>
                    <a:pt x="18443" y="7840"/>
                  </a:lnTo>
                  <a:cubicBezTo>
                    <a:pt x="18443" y="7840"/>
                    <a:pt x="6275" y="19576"/>
                    <a:pt x="6275" y="19576"/>
                  </a:cubicBezTo>
                  <a:close/>
                  <a:moveTo>
                    <a:pt x="19138" y="7167"/>
                  </a:moveTo>
                  <a:lnTo>
                    <a:pt x="15640" y="2373"/>
                  </a:lnTo>
                  <a:lnTo>
                    <a:pt x="18101" y="0"/>
                  </a:lnTo>
                  <a:lnTo>
                    <a:pt x="21600" y="4794"/>
                  </a:lnTo>
                  <a:cubicBezTo>
                    <a:pt x="21600" y="4794"/>
                    <a:pt x="19138" y="7167"/>
                    <a:pt x="19138" y="7167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/>
            </a:p>
          </p:txBody>
        </p:sp>
      </p:grpSp>
      <p:sp>
        <p:nvSpPr>
          <p:cNvPr id="20" name="Shape 31"/>
          <p:cNvSpPr/>
          <p:nvPr userDrawn="1"/>
        </p:nvSpPr>
        <p:spPr>
          <a:xfrm>
            <a:off x="440874" y="428981"/>
            <a:ext cx="439763" cy="5806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50" h="21600" extrusionOk="0">
                <a:moveTo>
                  <a:pt x="16784" y="1264"/>
                </a:moveTo>
                <a:cubicBezTo>
                  <a:pt x="16363" y="1078"/>
                  <a:pt x="15824" y="1189"/>
                  <a:pt x="15581" y="1511"/>
                </a:cubicBezTo>
                <a:lnTo>
                  <a:pt x="14280" y="3236"/>
                </a:lnTo>
                <a:cubicBezTo>
                  <a:pt x="14867" y="3417"/>
                  <a:pt x="15381" y="3636"/>
                  <a:pt x="15831" y="3874"/>
                </a:cubicBezTo>
                <a:lnTo>
                  <a:pt x="17106" y="2185"/>
                </a:lnTo>
                <a:cubicBezTo>
                  <a:pt x="17349" y="1863"/>
                  <a:pt x="17205" y="1451"/>
                  <a:pt x="16784" y="1264"/>
                </a:cubicBezTo>
                <a:close/>
                <a:moveTo>
                  <a:pt x="21233" y="4689"/>
                </a:moveTo>
                <a:cubicBezTo>
                  <a:pt x="20988" y="4366"/>
                  <a:pt x="20450" y="4256"/>
                  <a:pt x="20028" y="4442"/>
                </a:cubicBezTo>
                <a:lnTo>
                  <a:pt x="17841" y="5408"/>
                </a:lnTo>
                <a:cubicBezTo>
                  <a:pt x="18203" y="5799"/>
                  <a:pt x="18487" y="6197"/>
                  <a:pt x="18711" y="6581"/>
                </a:cubicBezTo>
                <a:lnTo>
                  <a:pt x="20909" y="5610"/>
                </a:lnTo>
                <a:cubicBezTo>
                  <a:pt x="21331" y="5423"/>
                  <a:pt x="21475" y="5012"/>
                  <a:pt x="21233" y="4689"/>
                </a:cubicBezTo>
                <a:close/>
                <a:moveTo>
                  <a:pt x="1322" y="4393"/>
                </a:moveTo>
                <a:cubicBezTo>
                  <a:pt x="900" y="4207"/>
                  <a:pt x="362" y="4317"/>
                  <a:pt x="118" y="4640"/>
                </a:cubicBezTo>
                <a:cubicBezTo>
                  <a:pt x="-125" y="4963"/>
                  <a:pt x="19" y="5375"/>
                  <a:pt x="441" y="5561"/>
                </a:cubicBezTo>
                <a:lnTo>
                  <a:pt x="2633" y="6530"/>
                </a:lnTo>
                <a:cubicBezTo>
                  <a:pt x="2861" y="6146"/>
                  <a:pt x="3149" y="5751"/>
                  <a:pt x="3514" y="5362"/>
                </a:cubicBezTo>
                <a:cubicBezTo>
                  <a:pt x="3514" y="5362"/>
                  <a:pt x="1322" y="4393"/>
                  <a:pt x="1322" y="4393"/>
                </a:cubicBezTo>
                <a:close/>
                <a:moveTo>
                  <a:pt x="5797" y="1483"/>
                </a:moveTo>
                <a:cubicBezTo>
                  <a:pt x="5553" y="1160"/>
                  <a:pt x="5015" y="1050"/>
                  <a:pt x="4593" y="1236"/>
                </a:cubicBezTo>
                <a:cubicBezTo>
                  <a:pt x="4173" y="1422"/>
                  <a:pt x="4029" y="1834"/>
                  <a:pt x="4272" y="2157"/>
                </a:cubicBezTo>
                <a:lnTo>
                  <a:pt x="5544" y="3843"/>
                </a:lnTo>
                <a:cubicBezTo>
                  <a:pt x="5997" y="3607"/>
                  <a:pt x="6514" y="3392"/>
                  <a:pt x="7103" y="3215"/>
                </a:cubicBezTo>
                <a:cubicBezTo>
                  <a:pt x="7103" y="3215"/>
                  <a:pt x="5797" y="1483"/>
                  <a:pt x="5797" y="1483"/>
                </a:cubicBezTo>
                <a:close/>
                <a:moveTo>
                  <a:pt x="10693" y="0"/>
                </a:moveTo>
                <a:cubicBezTo>
                  <a:pt x="10208" y="0"/>
                  <a:pt x="9813" y="302"/>
                  <a:pt x="9813" y="674"/>
                </a:cubicBezTo>
                <a:lnTo>
                  <a:pt x="9813" y="2753"/>
                </a:lnTo>
                <a:cubicBezTo>
                  <a:pt x="10026" y="2740"/>
                  <a:pt x="11348" y="2744"/>
                  <a:pt x="11574" y="2758"/>
                </a:cubicBezTo>
                <a:lnTo>
                  <a:pt x="11574" y="674"/>
                </a:lnTo>
                <a:cubicBezTo>
                  <a:pt x="11574" y="302"/>
                  <a:pt x="11180" y="0"/>
                  <a:pt x="10693" y="0"/>
                </a:cubicBezTo>
                <a:close/>
                <a:moveTo>
                  <a:pt x="18428" y="9068"/>
                </a:moveTo>
                <a:cubicBezTo>
                  <a:pt x="18228" y="7091"/>
                  <a:pt x="16423" y="3572"/>
                  <a:pt x="10662" y="3572"/>
                </a:cubicBezTo>
                <a:cubicBezTo>
                  <a:pt x="10661" y="3572"/>
                  <a:pt x="10660" y="3572"/>
                  <a:pt x="10659" y="3572"/>
                </a:cubicBezTo>
                <a:cubicBezTo>
                  <a:pt x="10658" y="3572"/>
                  <a:pt x="10658" y="3572"/>
                  <a:pt x="10657" y="3572"/>
                </a:cubicBezTo>
                <a:cubicBezTo>
                  <a:pt x="10656" y="3572"/>
                  <a:pt x="10655" y="3572"/>
                  <a:pt x="10655" y="3572"/>
                </a:cubicBezTo>
                <a:cubicBezTo>
                  <a:pt x="10654" y="3572"/>
                  <a:pt x="10653" y="3572"/>
                  <a:pt x="10652" y="3572"/>
                </a:cubicBezTo>
                <a:cubicBezTo>
                  <a:pt x="4890" y="3572"/>
                  <a:pt x="3086" y="7091"/>
                  <a:pt x="2886" y="9068"/>
                </a:cubicBezTo>
                <a:cubicBezTo>
                  <a:pt x="2715" y="10852"/>
                  <a:pt x="4327" y="12514"/>
                  <a:pt x="4510" y="12775"/>
                </a:cubicBezTo>
                <a:cubicBezTo>
                  <a:pt x="4810" y="13201"/>
                  <a:pt x="6695" y="14825"/>
                  <a:pt x="6762" y="15807"/>
                </a:cubicBezTo>
                <a:cubicBezTo>
                  <a:pt x="6855" y="17159"/>
                  <a:pt x="7070" y="17195"/>
                  <a:pt x="7930" y="17355"/>
                </a:cubicBezTo>
                <a:cubicBezTo>
                  <a:pt x="8807" y="17519"/>
                  <a:pt x="12507" y="17519"/>
                  <a:pt x="13383" y="17355"/>
                </a:cubicBezTo>
                <a:cubicBezTo>
                  <a:pt x="14243" y="17195"/>
                  <a:pt x="14459" y="17159"/>
                  <a:pt x="14552" y="15807"/>
                </a:cubicBezTo>
                <a:cubicBezTo>
                  <a:pt x="14619" y="14825"/>
                  <a:pt x="16504" y="13201"/>
                  <a:pt x="16803" y="12775"/>
                </a:cubicBezTo>
                <a:cubicBezTo>
                  <a:pt x="16987" y="12514"/>
                  <a:pt x="18599" y="10852"/>
                  <a:pt x="18428" y="9068"/>
                </a:cubicBezTo>
                <a:close/>
                <a:moveTo>
                  <a:pt x="13756" y="19204"/>
                </a:moveTo>
                <a:cubicBezTo>
                  <a:pt x="13756" y="18991"/>
                  <a:pt x="13530" y="18817"/>
                  <a:pt x="13251" y="18817"/>
                </a:cubicBezTo>
                <a:lnTo>
                  <a:pt x="8063" y="18817"/>
                </a:lnTo>
                <a:cubicBezTo>
                  <a:pt x="7783" y="18817"/>
                  <a:pt x="7557" y="18991"/>
                  <a:pt x="7557" y="19204"/>
                </a:cubicBezTo>
                <a:lnTo>
                  <a:pt x="7557" y="19204"/>
                </a:lnTo>
                <a:cubicBezTo>
                  <a:pt x="7557" y="19418"/>
                  <a:pt x="7783" y="19591"/>
                  <a:pt x="8063" y="19591"/>
                </a:cubicBezTo>
                <a:lnTo>
                  <a:pt x="13251" y="19591"/>
                </a:lnTo>
                <a:cubicBezTo>
                  <a:pt x="13530" y="19591"/>
                  <a:pt x="13756" y="19418"/>
                  <a:pt x="13756" y="19204"/>
                </a:cubicBezTo>
                <a:cubicBezTo>
                  <a:pt x="13756" y="19204"/>
                  <a:pt x="13756" y="19204"/>
                  <a:pt x="13756" y="19204"/>
                </a:cubicBezTo>
                <a:close/>
                <a:moveTo>
                  <a:pt x="13756" y="18147"/>
                </a:moveTo>
                <a:cubicBezTo>
                  <a:pt x="13756" y="17934"/>
                  <a:pt x="13530" y="17761"/>
                  <a:pt x="13251" y="17761"/>
                </a:cubicBezTo>
                <a:lnTo>
                  <a:pt x="8063" y="17761"/>
                </a:lnTo>
                <a:cubicBezTo>
                  <a:pt x="7783" y="17761"/>
                  <a:pt x="7557" y="17934"/>
                  <a:pt x="7557" y="18147"/>
                </a:cubicBezTo>
                <a:lnTo>
                  <a:pt x="7557" y="18147"/>
                </a:lnTo>
                <a:cubicBezTo>
                  <a:pt x="7557" y="18361"/>
                  <a:pt x="7783" y="18535"/>
                  <a:pt x="8063" y="18535"/>
                </a:cubicBezTo>
                <a:lnTo>
                  <a:pt x="13251" y="18535"/>
                </a:lnTo>
                <a:cubicBezTo>
                  <a:pt x="13530" y="18535"/>
                  <a:pt x="13756" y="18361"/>
                  <a:pt x="13756" y="18147"/>
                </a:cubicBezTo>
                <a:cubicBezTo>
                  <a:pt x="13756" y="18147"/>
                  <a:pt x="13756" y="18147"/>
                  <a:pt x="13756" y="18147"/>
                </a:cubicBezTo>
                <a:close/>
                <a:moveTo>
                  <a:pt x="8400" y="19874"/>
                </a:moveTo>
                <a:lnTo>
                  <a:pt x="12913" y="19874"/>
                </a:lnTo>
                <a:cubicBezTo>
                  <a:pt x="12913" y="20827"/>
                  <a:pt x="11903" y="21600"/>
                  <a:pt x="10657" y="21600"/>
                </a:cubicBezTo>
                <a:cubicBezTo>
                  <a:pt x="9411" y="21600"/>
                  <a:pt x="8400" y="20827"/>
                  <a:pt x="8400" y="19874"/>
                </a:cubicBezTo>
                <a:close/>
              </a:path>
            </a:pathLst>
          </a:custGeom>
          <a:solidFill>
            <a:schemeClr val="bg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algn="l" defTabSz="457200">
              <a:defRPr sz="30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69721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Заголовок 42"/>
          <p:cNvSpPr>
            <a:spLocks noGrp="1"/>
          </p:cNvSpPr>
          <p:nvPr userDrawn="1">
            <p:ph type="title" hasCustomPrompt="1"/>
          </p:nvPr>
        </p:nvSpPr>
        <p:spPr>
          <a:xfrm>
            <a:off x="1321512" y="360363"/>
            <a:ext cx="9065501" cy="717919"/>
          </a:xfrm>
          <a:prstGeom prst="rect">
            <a:avLst/>
          </a:prstGeom>
        </p:spPr>
        <p:txBody>
          <a:bodyPr anchor="ctr"/>
          <a:lstStyle>
            <a:lvl1pPr algn="l">
              <a:defRPr sz="4800" b="0" spc="-150">
                <a:solidFill>
                  <a:srgbClr val="433B62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pic>
        <p:nvPicPr>
          <p:cNvPr id="46" name="Рисунок 4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58"/>
          <a:stretch/>
        </p:blipFill>
        <p:spPr>
          <a:xfrm>
            <a:off x="9667182" y="7346724"/>
            <a:ext cx="675073" cy="113162"/>
          </a:xfrm>
          <a:prstGeom prst="rect">
            <a:avLst/>
          </a:prstGeom>
        </p:spPr>
      </p:pic>
      <p:grpSp>
        <p:nvGrpSpPr>
          <p:cNvPr id="10" name="Группа 9"/>
          <p:cNvGrpSpPr/>
          <p:nvPr userDrawn="1"/>
        </p:nvGrpSpPr>
        <p:grpSpPr>
          <a:xfrm>
            <a:off x="0" y="7200900"/>
            <a:ext cx="10387013" cy="360363"/>
            <a:chOff x="0" y="7200900"/>
            <a:chExt cx="10387013" cy="360363"/>
          </a:xfrm>
        </p:grpSpPr>
        <p:sp>
          <p:nvSpPr>
            <p:cNvPr id="11" name="Прямоугольник 10"/>
            <p:cNvSpPr/>
            <p:nvPr userDrawn="1"/>
          </p:nvSpPr>
          <p:spPr>
            <a:xfrm>
              <a:off x="0" y="7200900"/>
              <a:ext cx="10387013" cy="360363"/>
            </a:xfrm>
            <a:prstGeom prst="rect">
              <a:avLst/>
            </a:prstGeom>
            <a:solidFill>
              <a:srgbClr val="83B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2" name="Рисунок 11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258"/>
            <a:stretch/>
          </p:blipFill>
          <p:spPr>
            <a:xfrm>
              <a:off x="9667182" y="7302387"/>
              <a:ext cx="675073" cy="113162"/>
            </a:xfrm>
            <a:prstGeom prst="rect">
              <a:avLst/>
            </a:prstGeom>
          </p:spPr>
        </p:pic>
      </p:grpSp>
      <p:sp>
        <p:nvSpPr>
          <p:cNvPr id="55" name="Равнобедренный треугольник 54"/>
          <p:cNvSpPr/>
          <p:nvPr userDrawn="1"/>
        </p:nvSpPr>
        <p:spPr>
          <a:xfrm>
            <a:off x="986874" y="1312910"/>
            <a:ext cx="8744367" cy="5660894"/>
          </a:xfrm>
          <a:prstGeom prst="triangle">
            <a:avLst/>
          </a:prstGeom>
          <a:gradFill>
            <a:gsLst>
              <a:gs pos="3000">
                <a:schemeClr val="accent1"/>
              </a:gs>
              <a:gs pos="30000">
                <a:schemeClr val="accent1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/>
          </a:p>
        </p:txBody>
      </p:sp>
      <p:sp>
        <p:nvSpPr>
          <p:cNvPr id="56" name="Прямоугольник 55"/>
          <p:cNvSpPr/>
          <p:nvPr userDrawn="1"/>
        </p:nvSpPr>
        <p:spPr>
          <a:xfrm>
            <a:off x="3617064" y="1665396"/>
            <a:ext cx="3459271" cy="1085122"/>
          </a:xfrm>
          <a:prstGeom prst="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ru-RU"/>
          </a:p>
        </p:txBody>
      </p:sp>
      <p:sp>
        <p:nvSpPr>
          <p:cNvPr id="57" name="Прямоугольник 56"/>
          <p:cNvSpPr/>
          <p:nvPr userDrawn="1"/>
        </p:nvSpPr>
        <p:spPr>
          <a:xfrm>
            <a:off x="1506209" y="2975703"/>
            <a:ext cx="3603596" cy="1085122"/>
          </a:xfrm>
          <a:prstGeom prst="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ru-RU"/>
          </a:p>
        </p:txBody>
      </p:sp>
      <p:sp useBgFill="1">
        <p:nvSpPr>
          <p:cNvPr id="58" name="Прямоугольник 57"/>
          <p:cNvSpPr/>
          <p:nvPr userDrawn="1"/>
        </p:nvSpPr>
        <p:spPr>
          <a:xfrm>
            <a:off x="842431" y="4275866"/>
            <a:ext cx="4260763" cy="1085122"/>
          </a:xfrm>
          <a:prstGeom prst="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ru-RU"/>
          </a:p>
        </p:txBody>
      </p:sp>
      <p:sp>
        <p:nvSpPr>
          <p:cNvPr id="59" name="Прямоугольник 58"/>
          <p:cNvSpPr/>
          <p:nvPr userDrawn="1"/>
        </p:nvSpPr>
        <p:spPr>
          <a:xfrm>
            <a:off x="155758" y="5591175"/>
            <a:ext cx="4969113" cy="1085122"/>
          </a:xfrm>
          <a:prstGeom prst="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ru-RU"/>
          </a:p>
        </p:txBody>
      </p:sp>
      <p:sp>
        <p:nvSpPr>
          <p:cNvPr id="60" name="Прямоугольник 59"/>
          <p:cNvSpPr/>
          <p:nvPr userDrawn="1"/>
        </p:nvSpPr>
        <p:spPr>
          <a:xfrm>
            <a:off x="5598167" y="2975703"/>
            <a:ext cx="3603596" cy="1085122"/>
          </a:xfrm>
          <a:prstGeom prst="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ru-RU"/>
          </a:p>
        </p:txBody>
      </p:sp>
      <p:sp useBgFill="1">
        <p:nvSpPr>
          <p:cNvPr id="61" name="Прямоугольник 60"/>
          <p:cNvSpPr/>
          <p:nvPr userDrawn="1"/>
        </p:nvSpPr>
        <p:spPr>
          <a:xfrm>
            <a:off x="5598167" y="4275866"/>
            <a:ext cx="4260763" cy="1085122"/>
          </a:xfrm>
          <a:prstGeom prst="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ru-RU"/>
          </a:p>
        </p:txBody>
      </p:sp>
      <p:sp>
        <p:nvSpPr>
          <p:cNvPr id="62" name="Прямоугольник 61"/>
          <p:cNvSpPr/>
          <p:nvPr userDrawn="1"/>
        </p:nvSpPr>
        <p:spPr>
          <a:xfrm>
            <a:off x="5598167" y="5577136"/>
            <a:ext cx="4969113" cy="1085122"/>
          </a:xfrm>
          <a:prstGeom prst="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ru-RU"/>
          </a:p>
        </p:txBody>
      </p:sp>
      <p:sp>
        <p:nvSpPr>
          <p:cNvPr id="63" name="Текст 36"/>
          <p:cNvSpPr>
            <a:spLocks noGrp="1"/>
          </p:cNvSpPr>
          <p:nvPr>
            <p:ph type="body" sz="quarter" idx="18" hasCustomPrompt="1"/>
          </p:nvPr>
        </p:nvSpPr>
        <p:spPr>
          <a:xfrm>
            <a:off x="3636855" y="1688744"/>
            <a:ext cx="3430758" cy="866016"/>
          </a:xfrm>
          <a:prstGeom prst="rect">
            <a:avLst/>
          </a:prstGeom>
        </p:spPr>
        <p:txBody>
          <a:bodyPr vert="horz" anchor="ctr"/>
          <a:lstStyle>
            <a:lvl1pPr algn="ctr">
              <a:lnSpc>
                <a:spcPts val="14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  <a:lvl2pPr algn="ctr">
              <a:defRPr sz="1600">
                <a:solidFill>
                  <a:schemeClr val="tx1"/>
                </a:solidFill>
              </a:defRPr>
            </a:lvl2pPr>
            <a:lvl3pPr algn="ctr">
              <a:defRPr sz="16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4" name="Текст 38"/>
          <p:cNvSpPr>
            <a:spLocks noGrp="1"/>
          </p:cNvSpPr>
          <p:nvPr>
            <p:ph type="body" sz="quarter" idx="19" hasCustomPrompt="1"/>
          </p:nvPr>
        </p:nvSpPr>
        <p:spPr>
          <a:xfrm>
            <a:off x="1550510" y="3004519"/>
            <a:ext cx="3535602" cy="900869"/>
          </a:xfrm>
          <a:prstGeom prst="rect">
            <a:avLst/>
          </a:prstGeom>
        </p:spPr>
        <p:txBody>
          <a:bodyPr vert="horz" anchor="ctr"/>
          <a:lstStyle>
            <a:lvl1pPr algn="ctr">
              <a:defRPr lang="ru-RU" sz="1400" smtClean="0"/>
            </a:lvl1pPr>
            <a:lvl2pPr algn="ctr">
              <a:defRPr lang="ru-RU" sz="1600" smtClean="0"/>
            </a:lvl2pPr>
            <a:lvl3pPr algn="ctr">
              <a:defRPr lang="ru-RU" sz="1600" smtClean="0"/>
            </a:lvl3pPr>
            <a:lvl4pPr algn="ctr">
              <a:defRPr lang="ru-RU" sz="1600" smtClean="0"/>
            </a:lvl4pPr>
            <a:lvl5pPr algn="ctr">
              <a:defRPr lang="ru-RU" sz="1600"/>
            </a:lvl5pPr>
          </a:lstStyle>
          <a:p>
            <a:pPr lvl="0" algn="ctr"/>
            <a:r>
              <a:rPr lang="ru-RU" dirty="0" smtClean="0"/>
              <a:t>ОБРАЗЕЦ ТЕКСТА</a:t>
            </a:r>
          </a:p>
        </p:txBody>
      </p:sp>
      <p:sp>
        <p:nvSpPr>
          <p:cNvPr id="65" name="Текст 40"/>
          <p:cNvSpPr>
            <a:spLocks noGrp="1"/>
          </p:cNvSpPr>
          <p:nvPr>
            <p:ph type="body" sz="quarter" idx="20" hasCustomPrompt="1"/>
          </p:nvPr>
        </p:nvSpPr>
        <p:spPr>
          <a:xfrm>
            <a:off x="5629999" y="2991340"/>
            <a:ext cx="3571763" cy="914048"/>
          </a:xfrm>
          <a:prstGeom prst="rect">
            <a:avLst/>
          </a:prstGeom>
        </p:spPr>
        <p:txBody>
          <a:bodyPr vert="horz" anchor="ctr"/>
          <a:lstStyle>
            <a:lvl1pPr algn="ctr">
              <a:defRPr lang="ru-RU" sz="1400" smtClean="0"/>
            </a:lvl1pPr>
            <a:lvl2pPr algn="ctr">
              <a:defRPr lang="ru-RU" sz="1600" smtClean="0"/>
            </a:lvl2pPr>
            <a:lvl3pPr algn="ctr">
              <a:defRPr lang="ru-RU" sz="1600" smtClean="0"/>
            </a:lvl3pPr>
            <a:lvl4pPr algn="ctr">
              <a:defRPr lang="ru-RU" sz="1600" smtClean="0"/>
            </a:lvl4pPr>
            <a:lvl5pPr algn="ctr">
              <a:defRPr lang="ru-RU" sz="1600"/>
            </a:lvl5pPr>
          </a:lstStyle>
          <a:p>
            <a:pPr lvl="0" algn="ctr"/>
            <a:r>
              <a:rPr lang="ru-RU" dirty="0" smtClean="0"/>
              <a:t>ОБРАЗЕЦ ТЕКСТА</a:t>
            </a:r>
          </a:p>
        </p:txBody>
      </p:sp>
      <p:sp>
        <p:nvSpPr>
          <p:cNvPr id="66" name="Текст 42"/>
          <p:cNvSpPr>
            <a:spLocks noGrp="1"/>
          </p:cNvSpPr>
          <p:nvPr>
            <p:ph type="body" sz="quarter" idx="21" hasCustomPrompt="1"/>
          </p:nvPr>
        </p:nvSpPr>
        <p:spPr>
          <a:xfrm>
            <a:off x="842963" y="4291012"/>
            <a:ext cx="4243387" cy="889018"/>
          </a:xfrm>
          <a:prstGeom prst="rect">
            <a:avLst/>
          </a:prstGeom>
        </p:spPr>
        <p:txBody>
          <a:bodyPr vert="horz" anchor="ctr"/>
          <a:lstStyle>
            <a:lvl1pPr algn="ctr">
              <a:defRPr lang="ru-RU" sz="1400" smtClean="0"/>
            </a:lvl1pPr>
            <a:lvl2pPr algn="ctr">
              <a:defRPr lang="ru-RU" sz="1600" smtClean="0"/>
            </a:lvl2pPr>
            <a:lvl3pPr algn="ctr">
              <a:defRPr lang="ru-RU" sz="1600" smtClean="0"/>
            </a:lvl3pPr>
            <a:lvl4pPr algn="ctr">
              <a:defRPr lang="ru-RU" sz="1600" smtClean="0"/>
            </a:lvl4pPr>
            <a:lvl5pPr algn="ctr">
              <a:defRPr lang="ru-RU" sz="1600"/>
            </a:lvl5pPr>
          </a:lstStyle>
          <a:p>
            <a:pPr lvl="0" algn="ctr"/>
            <a:r>
              <a:rPr lang="ru-RU" dirty="0" smtClean="0"/>
              <a:t>ОБРАЗЕЦ ТЕКСТА</a:t>
            </a:r>
          </a:p>
        </p:txBody>
      </p:sp>
      <p:sp>
        <p:nvSpPr>
          <p:cNvPr id="67" name="Текст 44"/>
          <p:cNvSpPr>
            <a:spLocks noGrp="1"/>
          </p:cNvSpPr>
          <p:nvPr>
            <p:ph type="body" sz="quarter" idx="22" hasCustomPrompt="1"/>
          </p:nvPr>
        </p:nvSpPr>
        <p:spPr>
          <a:xfrm>
            <a:off x="5630000" y="4286009"/>
            <a:ext cx="4230280" cy="906491"/>
          </a:xfrm>
          <a:prstGeom prst="rect">
            <a:avLst/>
          </a:prstGeom>
        </p:spPr>
        <p:txBody>
          <a:bodyPr vert="horz" anchor="ctr"/>
          <a:lstStyle>
            <a:lvl1pPr algn="ctr">
              <a:defRPr lang="ru-RU" sz="1400" smtClean="0"/>
            </a:lvl1pPr>
            <a:lvl2pPr algn="ctr">
              <a:defRPr lang="ru-RU" sz="1600" smtClean="0"/>
            </a:lvl2pPr>
            <a:lvl3pPr algn="ctr">
              <a:defRPr lang="ru-RU" sz="1600" smtClean="0"/>
            </a:lvl3pPr>
            <a:lvl4pPr algn="ctr">
              <a:defRPr lang="ru-RU" sz="1600" smtClean="0"/>
            </a:lvl4pPr>
            <a:lvl5pPr algn="ctr">
              <a:defRPr lang="ru-RU" sz="1600"/>
            </a:lvl5pPr>
          </a:lstStyle>
          <a:p>
            <a:pPr lvl="0" algn="ctr"/>
            <a:r>
              <a:rPr lang="ru-RU" dirty="0" smtClean="0"/>
              <a:t>ОБРАЗЕЦ ТЕКСТА</a:t>
            </a:r>
          </a:p>
        </p:txBody>
      </p:sp>
      <p:sp>
        <p:nvSpPr>
          <p:cNvPr id="68" name="Текст 54"/>
          <p:cNvSpPr>
            <a:spLocks noGrp="1"/>
          </p:cNvSpPr>
          <p:nvPr>
            <p:ph type="body" sz="quarter" idx="23" hasCustomPrompt="1"/>
          </p:nvPr>
        </p:nvSpPr>
        <p:spPr>
          <a:xfrm>
            <a:off x="155758" y="5595313"/>
            <a:ext cx="4940300" cy="929290"/>
          </a:xfrm>
          <a:prstGeom prst="rect">
            <a:avLst/>
          </a:prstGeom>
        </p:spPr>
        <p:txBody>
          <a:bodyPr vert="horz" anchor="ctr"/>
          <a:lstStyle>
            <a:lvl1pPr algn="ctr">
              <a:defRPr sz="1400"/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9" name="Текст 57"/>
          <p:cNvSpPr>
            <a:spLocks noGrp="1"/>
          </p:cNvSpPr>
          <p:nvPr>
            <p:ph type="body" sz="quarter" idx="24" hasCustomPrompt="1"/>
          </p:nvPr>
        </p:nvSpPr>
        <p:spPr>
          <a:xfrm>
            <a:off x="5630000" y="5581650"/>
            <a:ext cx="4907641" cy="918505"/>
          </a:xfrm>
          <a:prstGeom prst="rect">
            <a:avLst/>
          </a:prstGeom>
        </p:spPr>
        <p:txBody>
          <a:bodyPr vert="horz" anchor="ctr"/>
          <a:lstStyle>
            <a:lvl1pPr algn="ctr">
              <a:defRPr sz="1400"/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marL="2086112" indent="0" algn="ctr">
              <a:buNone/>
              <a:defRPr sz="16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0" name="Двойная стрелка влево/вверх 69"/>
          <p:cNvSpPr/>
          <p:nvPr userDrawn="1"/>
        </p:nvSpPr>
        <p:spPr>
          <a:xfrm rot="16200000">
            <a:off x="9225059" y="3527575"/>
            <a:ext cx="720000" cy="720000"/>
          </a:xfrm>
          <a:prstGeom prst="leftUpArrow">
            <a:avLst>
              <a:gd name="adj1" fmla="val 13958"/>
              <a:gd name="adj2" fmla="val 14417"/>
              <a:gd name="adj3" fmla="val 3604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Двойная стрелка влево/вверх 70"/>
          <p:cNvSpPr/>
          <p:nvPr userDrawn="1"/>
        </p:nvSpPr>
        <p:spPr>
          <a:xfrm rot="16200000">
            <a:off x="9892285" y="4815746"/>
            <a:ext cx="720000" cy="720000"/>
          </a:xfrm>
          <a:prstGeom prst="leftUpArrow">
            <a:avLst>
              <a:gd name="adj1" fmla="val 13958"/>
              <a:gd name="adj2" fmla="val 14417"/>
              <a:gd name="adj3" fmla="val 3604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Двойная стрелка влево/вверх 71"/>
          <p:cNvSpPr/>
          <p:nvPr userDrawn="1"/>
        </p:nvSpPr>
        <p:spPr>
          <a:xfrm rot="16200000">
            <a:off x="7146980" y="2205457"/>
            <a:ext cx="720000" cy="720000"/>
          </a:xfrm>
          <a:prstGeom prst="leftUpArrow">
            <a:avLst>
              <a:gd name="adj1" fmla="val 13958"/>
              <a:gd name="adj2" fmla="val 14417"/>
              <a:gd name="adj3" fmla="val 3604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Двойная стрелка влево/вверх 72"/>
          <p:cNvSpPr/>
          <p:nvPr userDrawn="1"/>
        </p:nvSpPr>
        <p:spPr>
          <a:xfrm rot="10800000">
            <a:off x="2826421" y="2205456"/>
            <a:ext cx="720000" cy="720000"/>
          </a:xfrm>
          <a:prstGeom prst="leftUpArrow">
            <a:avLst>
              <a:gd name="adj1" fmla="val 13958"/>
              <a:gd name="adj2" fmla="val 14417"/>
              <a:gd name="adj3" fmla="val 3604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Двойная стрелка влево/вверх 73"/>
          <p:cNvSpPr/>
          <p:nvPr userDrawn="1"/>
        </p:nvSpPr>
        <p:spPr>
          <a:xfrm rot="10800000">
            <a:off x="773430" y="3510601"/>
            <a:ext cx="720000" cy="720000"/>
          </a:xfrm>
          <a:prstGeom prst="leftUpArrow">
            <a:avLst>
              <a:gd name="adj1" fmla="val 13958"/>
              <a:gd name="adj2" fmla="val 14417"/>
              <a:gd name="adj3" fmla="val 3604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Двойная стрелка влево/вверх 74"/>
          <p:cNvSpPr/>
          <p:nvPr userDrawn="1"/>
        </p:nvSpPr>
        <p:spPr>
          <a:xfrm rot="10800000">
            <a:off x="88527" y="4818427"/>
            <a:ext cx="720000" cy="720000"/>
          </a:xfrm>
          <a:prstGeom prst="leftUpArrow">
            <a:avLst>
              <a:gd name="adj1" fmla="val 13958"/>
              <a:gd name="adj2" fmla="val 14417"/>
              <a:gd name="adj3" fmla="val 3604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6" name="Группа 75"/>
          <p:cNvGrpSpPr/>
          <p:nvPr userDrawn="1"/>
        </p:nvGrpSpPr>
        <p:grpSpPr>
          <a:xfrm rot="2700000">
            <a:off x="5056058" y="2732877"/>
            <a:ext cx="572162" cy="572162"/>
            <a:chOff x="5075991" y="3196658"/>
            <a:chExt cx="900000" cy="900000"/>
          </a:xfrm>
          <a:solidFill>
            <a:schemeClr val="bg1"/>
          </a:solidFill>
        </p:grpSpPr>
        <p:sp>
          <p:nvSpPr>
            <p:cNvPr id="77" name="Двойная стрелка влево/вправо 76"/>
            <p:cNvSpPr/>
            <p:nvPr userDrawn="1"/>
          </p:nvSpPr>
          <p:spPr>
            <a:xfrm>
              <a:off x="5075991" y="3556658"/>
              <a:ext cx="900000" cy="180000"/>
            </a:xfrm>
            <a:prstGeom prst="leftRightArrow">
              <a:avLst>
                <a:gd name="adj1" fmla="val 50000"/>
                <a:gd name="adj2" fmla="val 939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Двойная стрелка влево/вправо 77"/>
            <p:cNvSpPr/>
            <p:nvPr userDrawn="1"/>
          </p:nvSpPr>
          <p:spPr>
            <a:xfrm rot="5400000">
              <a:off x="5079456" y="3556658"/>
              <a:ext cx="900000" cy="180000"/>
            </a:xfrm>
            <a:prstGeom prst="leftRightArrow">
              <a:avLst>
                <a:gd name="adj1" fmla="val 50000"/>
                <a:gd name="adj2" fmla="val 939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9" name="Группа 78"/>
          <p:cNvGrpSpPr/>
          <p:nvPr userDrawn="1"/>
        </p:nvGrpSpPr>
        <p:grpSpPr>
          <a:xfrm rot="2700000">
            <a:off x="5064415" y="3897174"/>
            <a:ext cx="572162" cy="572162"/>
            <a:chOff x="5075991" y="3196658"/>
            <a:chExt cx="900000" cy="900000"/>
          </a:xfrm>
          <a:solidFill>
            <a:schemeClr val="bg1"/>
          </a:solidFill>
        </p:grpSpPr>
        <p:sp>
          <p:nvSpPr>
            <p:cNvPr id="80" name="Двойная стрелка влево/вправо 79"/>
            <p:cNvSpPr/>
            <p:nvPr userDrawn="1"/>
          </p:nvSpPr>
          <p:spPr>
            <a:xfrm>
              <a:off x="5075991" y="3556658"/>
              <a:ext cx="900000" cy="180000"/>
            </a:xfrm>
            <a:prstGeom prst="leftRightArrow">
              <a:avLst>
                <a:gd name="adj1" fmla="val 50000"/>
                <a:gd name="adj2" fmla="val 939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Двойная стрелка влево/вправо 80"/>
            <p:cNvSpPr/>
            <p:nvPr userDrawn="1"/>
          </p:nvSpPr>
          <p:spPr>
            <a:xfrm rot="5400000">
              <a:off x="5079456" y="3556658"/>
              <a:ext cx="900000" cy="180000"/>
            </a:xfrm>
            <a:prstGeom prst="leftRightArrow">
              <a:avLst>
                <a:gd name="adj1" fmla="val 50000"/>
                <a:gd name="adj2" fmla="val 939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2" name="Группа 81"/>
          <p:cNvGrpSpPr/>
          <p:nvPr userDrawn="1"/>
        </p:nvGrpSpPr>
        <p:grpSpPr>
          <a:xfrm rot="2700000">
            <a:off x="5064415" y="5210296"/>
            <a:ext cx="572162" cy="572162"/>
            <a:chOff x="5075991" y="3196658"/>
            <a:chExt cx="900000" cy="900000"/>
          </a:xfrm>
          <a:solidFill>
            <a:schemeClr val="bg1"/>
          </a:solidFill>
        </p:grpSpPr>
        <p:sp>
          <p:nvSpPr>
            <p:cNvPr id="83" name="Двойная стрелка влево/вправо 82"/>
            <p:cNvSpPr/>
            <p:nvPr userDrawn="1"/>
          </p:nvSpPr>
          <p:spPr>
            <a:xfrm>
              <a:off x="5075991" y="3556658"/>
              <a:ext cx="900000" cy="180000"/>
            </a:xfrm>
            <a:prstGeom prst="leftRightArrow">
              <a:avLst>
                <a:gd name="adj1" fmla="val 50000"/>
                <a:gd name="adj2" fmla="val 939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Двойная стрелка влево/вправо 83"/>
            <p:cNvSpPr/>
            <p:nvPr userDrawn="1"/>
          </p:nvSpPr>
          <p:spPr>
            <a:xfrm rot="5400000">
              <a:off x="5079456" y="3556658"/>
              <a:ext cx="900000" cy="180000"/>
            </a:xfrm>
            <a:prstGeom prst="leftRightArrow">
              <a:avLst>
                <a:gd name="adj1" fmla="val 50000"/>
                <a:gd name="adj2" fmla="val 939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5" name="Shape 319"/>
          <p:cNvSpPr>
            <a:spLocks noChangeArrowheads="1"/>
          </p:cNvSpPr>
          <p:nvPr userDrawn="1"/>
        </p:nvSpPr>
        <p:spPr bwMode="auto">
          <a:xfrm>
            <a:off x="5666161" y="3931169"/>
            <a:ext cx="3535602" cy="10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70000"/>
              </a:lnSpc>
            </a:pPr>
            <a:r>
              <a:rPr lang="ru-RU" altLang="ru-RU" sz="900" b="1" dirty="0" smtClean="0">
                <a:solidFill>
                  <a:schemeClr val="tx1"/>
                </a:solidFill>
                <a:ea typeface="Avenir Book"/>
                <a:cs typeface="Avenir Book"/>
                <a:sym typeface="Avenir Book"/>
              </a:rPr>
              <a:t>КРИТЕРИЙ ВЫБОРА. ВАЖНЫЙ. ВЫГОДНЫЙ.</a:t>
            </a:r>
            <a:endParaRPr lang="ru-RU" altLang="ru-RU" sz="900" b="1" dirty="0">
              <a:solidFill>
                <a:schemeClr val="tx1"/>
              </a:solidFill>
              <a:ea typeface="Avenir Book"/>
              <a:cs typeface="Avenir Book"/>
              <a:sym typeface="Avenir Book"/>
            </a:endParaRPr>
          </a:p>
        </p:txBody>
      </p:sp>
      <p:sp>
        <p:nvSpPr>
          <p:cNvPr id="86" name="Shape 319"/>
          <p:cNvSpPr>
            <a:spLocks noChangeArrowheads="1"/>
          </p:cNvSpPr>
          <p:nvPr userDrawn="1"/>
        </p:nvSpPr>
        <p:spPr bwMode="auto">
          <a:xfrm>
            <a:off x="1550510" y="3946786"/>
            <a:ext cx="3535602" cy="10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70000"/>
              </a:lnSpc>
            </a:pPr>
            <a:r>
              <a:rPr lang="ru-RU" altLang="ru-RU" sz="900" b="1" dirty="0" smtClean="0">
                <a:solidFill>
                  <a:schemeClr val="tx1"/>
                </a:solidFill>
                <a:ea typeface="Avenir Book"/>
                <a:cs typeface="Avenir Book"/>
                <a:sym typeface="Avenir Book"/>
              </a:rPr>
              <a:t>КРИТЕРИЙ ВЫБОРА. ВАЖНЫЙ. ВЫГОДНЫЙ.</a:t>
            </a:r>
            <a:endParaRPr lang="ru-RU" altLang="ru-RU" sz="900" b="1" dirty="0">
              <a:solidFill>
                <a:schemeClr val="tx1"/>
              </a:solidFill>
              <a:ea typeface="Avenir Book"/>
              <a:cs typeface="Avenir Book"/>
              <a:sym typeface="Avenir Book"/>
            </a:endParaRPr>
          </a:p>
        </p:txBody>
      </p:sp>
      <p:sp>
        <p:nvSpPr>
          <p:cNvPr id="87" name="Shape 318"/>
          <p:cNvSpPr>
            <a:spLocks noChangeArrowheads="1"/>
          </p:cNvSpPr>
          <p:nvPr userDrawn="1"/>
        </p:nvSpPr>
        <p:spPr bwMode="auto">
          <a:xfrm>
            <a:off x="4027210" y="2597341"/>
            <a:ext cx="2738364" cy="103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70000"/>
              </a:lnSpc>
            </a:pPr>
            <a:r>
              <a:rPr lang="ru-RU" altLang="ru-RU" sz="900" b="1" dirty="0" smtClean="0">
                <a:solidFill>
                  <a:schemeClr val="tx1"/>
                </a:solidFill>
                <a:ea typeface="Avenir Book"/>
                <a:cs typeface="Avenir Book"/>
                <a:sym typeface="Avenir Book"/>
              </a:rPr>
              <a:t>КЛЮЧЕВАЯ ИДЕЯ, ЖИВЕТ В ГОЛОВЕ КЛИЕНТА </a:t>
            </a:r>
            <a:endParaRPr lang="ru-RU" altLang="ru-RU" sz="900" b="1" dirty="0">
              <a:solidFill>
                <a:schemeClr val="tx1"/>
              </a:solidFill>
              <a:ea typeface="Avenir Book"/>
              <a:cs typeface="Avenir Book"/>
              <a:sym typeface="Avenir Book"/>
            </a:endParaRPr>
          </a:p>
        </p:txBody>
      </p:sp>
      <p:sp>
        <p:nvSpPr>
          <p:cNvPr id="88" name="Shape 320"/>
          <p:cNvSpPr>
            <a:spLocks noChangeArrowheads="1"/>
          </p:cNvSpPr>
          <p:nvPr userDrawn="1"/>
        </p:nvSpPr>
        <p:spPr bwMode="auto">
          <a:xfrm>
            <a:off x="5598166" y="5220791"/>
            <a:ext cx="4260763" cy="10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70000"/>
              </a:lnSpc>
            </a:pPr>
            <a:r>
              <a:rPr lang="ru-RU" altLang="ru-RU" sz="900" b="1" dirty="0" smtClean="0">
                <a:solidFill>
                  <a:schemeClr val="tx1"/>
                </a:solidFill>
                <a:ea typeface="Avenir Book"/>
                <a:cs typeface="Avenir Book"/>
                <a:sym typeface="Avenir Book"/>
              </a:rPr>
              <a:t>КАЧЕСТВЕННАЯ  ХАРАКТЕРИСТИКА ТОВАРА. ЯСНАЯ. ИЗМЕРИМАЯ</a:t>
            </a:r>
            <a:endParaRPr lang="ru-RU" altLang="ru-RU" sz="900" b="1" dirty="0">
              <a:solidFill>
                <a:schemeClr val="tx1"/>
              </a:solidFill>
              <a:ea typeface="Avenir Book"/>
              <a:cs typeface="Avenir Book"/>
              <a:sym typeface="Avenir Book"/>
            </a:endParaRPr>
          </a:p>
        </p:txBody>
      </p:sp>
      <p:sp>
        <p:nvSpPr>
          <p:cNvPr id="89" name="Shape 321"/>
          <p:cNvSpPr>
            <a:spLocks noChangeArrowheads="1"/>
          </p:cNvSpPr>
          <p:nvPr userDrawn="1"/>
        </p:nvSpPr>
        <p:spPr bwMode="auto">
          <a:xfrm>
            <a:off x="5577648" y="6526288"/>
            <a:ext cx="4989631" cy="103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70000"/>
              </a:lnSpc>
            </a:pPr>
            <a:r>
              <a:rPr lang="ru-RU" altLang="ru-RU" sz="900" b="1" dirty="0" smtClean="0">
                <a:solidFill>
                  <a:schemeClr val="tx1"/>
                </a:solidFill>
                <a:ea typeface="Avenir Book"/>
                <a:cs typeface="Avenir Book"/>
                <a:sym typeface="Avenir Book"/>
              </a:rPr>
              <a:t>РЕСУРС</a:t>
            </a:r>
            <a:r>
              <a:rPr lang="ru-RU" altLang="ru-RU" sz="900" dirty="0" smtClean="0">
                <a:solidFill>
                  <a:schemeClr val="tx1"/>
                </a:solidFill>
                <a:ea typeface="Avenir Book"/>
                <a:cs typeface="Avenir Book"/>
                <a:sym typeface="Avenir Book"/>
              </a:rPr>
              <a:t>. </a:t>
            </a:r>
            <a:r>
              <a:rPr lang="ru-RU" altLang="ru-RU" sz="900" b="1" dirty="0" smtClean="0">
                <a:solidFill>
                  <a:schemeClr val="tx1"/>
                </a:solidFill>
                <a:ea typeface="Avenir Book"/>
                <a:cs typeface="Avenir Book"/>
                <a:sym typeface="Avenir Book"/>
              </a:rPr>
              <a:t>ВЫГОДНЫЙ</a:t>
            </a:r>
            <a:r>
              <a:rPr lang="ru-RU" altLang="ru-RU" sz="900" dirty="0" smtClean="0">
                <a:solidFill>
                  <a:schemeClr val="tx1"/>
                </a:solidFill>
                <a:ea typeface="Avenir Book"/>
                <a:cs typeface="Avenir Book"/>
                <a:sym typeface="Avenir Book"/>
              </a:rPr>
              <a:t> </a:t>
            </a:r>
            <a:endParaRPr lang="ru-RU" altLang="ru-RU" sz="900" dirty="0">
              <a:solidFill>
                <a:schemeClr val="tx1"/>
              </a:solidFill>
              <a:ea typeface="Avenir Book"/>
              <a:cs typeface="Avenir Book"/>
              <a:sym typeface="Avenir Book"/>
            </a:endParaRPr>
          </a:p>
        </p:txBody>
      </p:sp>
      <p:sp>
        <p:nvSpPr>
          <p:cNvPr id="90" name="Shape 320"/>
          <p:cNvSpPr>
            <a:spLocks noChangeArrowheads="1"/>
          </p:cNvSpPr>
          <p:nvPr userDrawn="1"/>
        </p:nvSpPr>
        <p:spPr bwMode="auto">
          <a:xfrm>
            <a:off x="808528" y="5209468"/>
            <a:ext cx="4260763" cy="10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70000"/>
              </a:lnSpc>
            </a:pPr>
            <a:r>
              <a:rPr lang="ru-RU" altLang="ru-RU" sz="900" b="1" dirty="0" smtClean="0">
                <a:solidFill>
                  <a:schemeClr val="tx1"/>
                </a:solidFill>
                <a:ea typeface="Avenir Book"/>
                <a:cs typeface="Avenir Book"/>
                <a:sym typeface="Avenir Book"/>
              </a:rPr>
              <a:t>КАЧЕСТВЕННАЯ  ХАРАКТЕРИСТИКА ТОВАРА. ЯСНАЯ. ИЗМЕРИМАЯ</a:t>
            </a:r>
            <a:endParaRPr lang="ru-RU" altLang="ru-RU" sz="900" b="1" dirty="0">
              <a:solidFill>
                <a:schemeClr val="tx1"/>
              </a:solidFill>
              <a:ea typeface="Avenir Book"/>
              <a:cs typeface="Avenir Book"/>
              <a:sym typeface="Avenir Book"/>
            </a:endParaRPr>
          </a:p>
        </p:txBody>
      </p:sp>
      <p:sp>
        <p:nvSpPr>
          <p:cNvPr id="91" name="Shape 321"/>
          <p:cNvSpPr>
            <a:spLocks noChangeArrowheads="1"/>
          </p:cNvSpPr>
          <p:nvPr userDrawn="1"/>
        </p:nvSpPr>
        <p:spPr bwMode="auto">
          <a:xfrm>
            <a:off x="120174" y="6544144"/>
            <a:ext cx="4989631" cy="103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70000"/>
              </a:lnSpc>
            </a:pPr>
            <a:r>
              <a:rPr lang="ru-RU" altLang="ru-RU" sz="900" b="1" dirty="0" smtClean="0">
                <a:solidFill>
                  <a:schemeClr val="tx1"/>
                </a:solidFill>
                <a:ea typeface="Avenir Book"/>
                <a:cs typeface="Avenir Book"/>
                <a:sym typeface="Avenir Book"/>
              </a:rPr>
              <a:t>РЕСУРС</a:t>
            </a:r>
            <a:r>
              <a:rPr lang="ru-RU" altLang="ru-RU" sz="900" dirty="0" smtClean="0">
                <a:solidFill>
                  <a:schemeClr val="tx1"/>
                </a:solidFill>
                <a:ea typeface="Avenir Book"/>
                <a:cs typeface="Avenir Book"/>
                <a:sym typeface="Avenir Book"/>
              </a:rPr>
              <a:t>. </a:t>
            </a:r>
            <a:r>
              <a:rPr lang="ru-RU" altLang="ru-RU" sz="900" b="1" dirty="0" smtClean="0">
                <a:solidFill>
                  <a:schemeClr val="tx1"/>
                </a:solidFill>
                <a:ea typeface="Avenir Book"/>
                <a:cs typeface="Avenir Book"/>
                <a:sym typeface="Avenir Book"/>
              </a:rPr>
              <a:t>ВЫГОДНЫЙ</a:t>
            </a:r>
            <a:r>
              <a:rPr lang="ru-RU" altLang="ru-RU" sz="900" dirty="0" smtClean="0">
                <a:solidFill>
                  <a:schemeClr val="tx1"/>
                </a:solidFill>
                <a:ea typeface="Avenir Book"/>
                <a:cs typeface="Avenir Book"/>
                <a:sym typeface="Avenir Book"/>
              </a:rPr>
              <a:t> </a:t>
            </a:r>
            <a:endParaRPr lang="ru-RU" altLang="ru-RU" sz="900" dirty="0">
              <a:solidFill>
                <a:schemeClr val="tx1"/>
              </a:solidFill>
              <a:ea typeface="Avenir Book"/>
              <a:cs typeface="Avenir Book"/>
              <a:sym typeface="Avenir Book"/>
            </a:endParaRPr>
          </a:p>
        </p:txBody>
      </p:sp>
      <p:sp>
        <p:nvSpPr>
          <p:cNvPr id="48" name="Номер слайда 5"/>
          <p:cNvSpPr>
            <a:spLocks noGrp="1"/>
          </p:cNvSpPr>
          <p:nvPr>
            <p:ph type="sldNum" sz="quarter" idx="13"/>
          </p:nvPr>
        </p:nvSpPr>
        <p:spPr>
          <a:xfrm flipH="1">
            <a:off x="10360354" y="7201011"/>
            <a:ext cx="360000" cy="315915"/>
          </a:xfrm>
          <a:prstGeom prst="rect">
            <a:avLst/>
          </a:prstGeom>
          <a:noFill/>
        </p:spPr>
        <p:txBody>
          <a:bodyPr anchor="ctr"/>
          <a:lstStyle>
            <a:lvl1pPr algn="ctr">
              <a:defRPr sz="1200" b="0" spc="-15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fld id="{97A2B22E-857C-439A-88C9-DE1A32345DF3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49" name="Группа 48"/>
          <p:cNvGrpSpPr/>
          <p:nvPr userDrawn="1"/>
        </p:nvGrpSpPr>
        <p:grpSpPr>
          <a:xfrm>
            <a:off x="0" y="365501"/>
            <a:ext cx="1321512" cy="715588"/>
            <a:chOff x="0" y="365501"/>
            <a:chExt cx="1321512" cy="715588"/>
          </a:xfrm>
          <a:solidFill>
            <a:srgbClr val="433B62"/>
          </a:solidFill>
        </p:grpSpPr>
        <p:sp>
          <p:nvSpPr>
            <p:cNvPr id="50" name="Пятиугольник 49"/>
            <p:cNvSpPr/>
            <p:nvPr userDrawn="1"/>
          </p:nvSpPr>
          <p:spPr>
            <a:xfrm>
              <a:off x="0" y="365501"/>
              <a:ext cx="1321512" cy="715588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Shape 28"/>
            <p:cNvSpPr/>
            <p:nvPr userDrawn="1"/>
          </p:nvSpPr>
          <p:spPr>
            <a:xfrm rot="646233">
              <a:off x="345496" y="449765"/>
              <a:ext cx="630521" cy="5484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097" y="15438"/>
                  </a:lnTo>
                  <a:lnTo>
                    <a:pt x="5592" y="20234"/>
                  </a:lnTo>
                  <a:cubicBezTo>
                    <a:pt x="5592" y="20234"/>
                    <a:pt x="0" y="21600"/>
                    <a:pt x="0" y="21600"/>
                  </a:cubicBezTo>
                  <a:close/>
                  <a:moveTo>
                    <a:pt x="6275" y="19576"/>
                  </a:moveTo>
                  <a:lnTo>
                    <a:pt x="2779" y="14780"/>
                  </a:lnTo>
                  <a:lnTo>
                    <a:pt x="14944" y="3046"/>
                  </a:lnTo>
                  <a:lnTo>
                    <a:pt x="18443" y="7840"/>
                  </a:lnTo>
                  <a:cubicBezTo>
                    <a:pt x="18443" y="7840"/>
                    <a:pt x="6275" y="19576"/>
                    <a:pt x="6275" y="19576"/>
                  </a:cubicBezTo>
                  <a:close/>
                  <a:moveTo>
                    <a:pt x="19138" y="7167"/>
                  </a:moveTo>
                  <a:lnTo>
                    <a:pt x="15640" y="2373"/>
                  </a:lnTo>
                  <a:lnTo>
                    <a:pt x="18101" y="0"/>
                  </a:lnTo>
                  <a:lnTo>
                    <a:pt x="21600" y="4794"/>
                  </a:lnTo>
                  <a:cubicBezTo>
                    <a:pt x="21600" y="4794"/>
                    <a:pt x="19138" y="7167"/>
                    <a:pt x="19138" y="7167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/>
            </a:p>
          </p:txBody>
        </p:sp>
      </p:grpSp>
      <p:sp>
        <p:nvSpPr>
          <p:cNvPr id="53" name="Shape 31"/>
          <p:cNvSpPr/>
          <p:nvPr userDrawn="1"/>
        </p:nvSpPr>
        <p:spPr>
          <a:xfrm>
            <a:off x="440874" y="428981"/>
            <a:ext cx="439763" cy="5806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50" h="21600" extrusionOk="0">
                <a:moveTo>
                  <a:pt x="16784" y="1264"/>
                </a:moveTo>
                <a:cubicBezTo>
                  <a:pt x="16363" y="1078"/>
                  <a:pt x="15824" y="1189"/>
                  <a:pt x="15581" y="1511"/>
                </a:cubicBezTo>
                <a:lnTo>
                  <a:pt x="14280" y="3236"/>
                </a:lnTo>
                <a:cubicBezTo>
                  <a:pt x="14867" y="3417"/>
                  <a:pt x="15381" y="3636"/>
                  <a:pt x="15831" y="3874"/>
                </a:cubicBezTo>
                <a:lnTo>
                  <a:pt x="17106" y="2185"/>
                </a:lnTo>
                <a:cubicBezTo>
                  <a:pt x="17349" y="1863"/>
                  <a:pt x="17205" y="1451"/>
                  <a:pt x="16784" y="1264"/>
                </a:cubicBezTo>
                <a:close/>
                <a:moveTo>
                  <a:pt x="21233" y="4689"/>
                </a:moveTo>
                <a:cubicBezTo>
                  <a:pt x="20988" y="4366"/>
                  <a:pt x="20450" y="4256"/>
                  <a:pt x="20028" y="4442"/>
                </a:cubicBezTo>
                <a:lnTo>
                  <a:pt x="17841" y="5408"/>
                </a:lnTo>
                <a:cubicBezTo>
                  <a:pt x="18203" y="5799"/>
                  <a:pt x="18487" y="6197"/>
                  <a:pt x="18711" y="6581"/>
                </a:cubicBezTo>
                <a:lnTo>
                  <a:pt x="20909" y="5610"/>
                </a:lnTo>
                <a:cubicBezTo>
                  <a:pt x="21331" y="5423"/>
                  <a:pt x="21475" y="5012"/>
                  <a:pt x="21233" y="4689"/>
                </a:cubicBezTo>
                <a:close/>
                <a:moveTo>
                  <a:pt x="1322" y="4393"/>
                </a:moveTo>
                <a:cubicBezTo>
                  <a:pt x="900" y="4207"/>
                  <a:pt x="362" y="4317"/>
                  <a:pt x="118" y="4640"/>
                </a:cubicBezTo>
                <a:cubicBezTo>
                  <a:pt x="-125" y="4963"/>
                  <a:pt x="19" y="5375"/>
                  <a:pt x="441" y="5561"/>
                </a:cubicBezTo>
                <a:lnTo>
                  <a:pt x="2633" y="6530"/>
                </a:lnTo>
                <a:cubicBezTo>
                  <a:pt x="2861" y="6146"/>
                  <a:pt x="3149" y="5751"/>
                  <a:pt x="3514" y="5362"/>
                </a:cubicBezTo>
                <a:cubicBezTo>
                  <a:pt x="3514" y="5362"/>
                  <a:pt x="1322" y="4393"/>
                  <a:pt x="1322" y="4393"/>
                </a:cubicBezTo>
                <a:close/>
                <a:moveTo>
                  <a:pt x="5797" y="1483"/>
                </a:moveTo>
                <a:cubicBezTo>
                  <a:pt x="5553" y="1160"/>
                  <a:pt x="5015" y="1050"/>
                  <a:pt x="4593" y="1236"/>
                </a:cubicBezTo>
                <a:cubicBezTo>
                  <a:pt x="4173" y="1422"/>
                  <a:pt x="4029" y="1834"/>
                  <a:pt x="4272" y="2157"/>
                </a:cubicBezTo>
                <a:lnTo>
                  <a:pt x="5544" y="3843"/>
                </a:lnTo>
                <a:cubicBezTo>
                  <a:pt x="5997" y="3607"/>
                  <a:pt x="6514" y="3392"/>
                  <a:pt x="7103" y="3215"/>
                </a:cubicBezTo>
                <a:cubicBezTo>
                  <a:pt x="7103" y="3215"/>
                  <a:pt x="5797" y="1483"/>
                  <a:pt x="5797" y="1483"/>
                </a:cubicBezTo>
                <a:close/>
                <a:moveTo>
                  <a:pt x="10693" y="0"/>
                </a:moveTo>
                <a:cubicBezTo>
                  <a:pt x="10208" y="0"/>
                  <a:pt x="9813" y="302"/>
                  <a:pt x="9813" y="674"/>
                </a:cubicBezTo>
                <a:lnTo>
                  <a:pt x="9813" y="2753"/>
                </a:lnTo>
                <a:cubicBezTo>
                  <a:pt x="10026" y="2740"/>
                  <a:pt x="11348" y="2744"/>
                  <a:pt x="11574" y="2758"/>
                </a:cubicBezTo>
                <a:lnTo>
                  <a:pt x="11574" y="674"/>
                </a:lnTo>
                <a:cubicBezTo>
                  <a:pt x="11574" y="302"/>
                  <a:pt x="11180" y="0"/>
                  <a:pt x="10693" y="0"/>
                </a:cubicBezTo>
                <a:close/>
                <a:moveTo>
                  <a:pt x="18428" y="9068"/>
                </a:moveTo>
                <a:cubicBezTo>
                  <a:pt x="18228" y="7091"/>
                  <a:pt x="16423" y="3572"/>
                  <a:pt x="10662" y="3572"/>
                </a:cubicBezTo>
                <a:cubicBezTo>
                  <a:pt x="10661" y="3572"/>
                  <a:pt x="10660" y="3572"/>
                  <a:pt x="10659" y="3572"/>
                </a:cubicBezTo>
                <a:cubicBezTo>
                  <a:pt x="10658" y="3572"/>
                  <a:pt x="10658" y="3572"/>
                  <a:pt x="10657" y="3572"/>
                </a:cubicBezTo>
                <a:cubicBezTo>
                  <a:pt x="10656" y="3572"/>
                  <a:pt x="10655" y="3572"/>
                  <a:pt x="10655" y="3572"/>
                </a:cubicBezTo>
                <a:cubicBezTo>
                  <a:pt x="10654" y="3572"/>
                  <a:pt x="10653" y="3572"/>
                  <a:pt x="10652" y="3572"/>
                </a:cubicBezTo>
                <a:cubicBezTo>
                  <a:pt x="4890" y="3572"/>
                  <a:pt x="3086" y="7091"/>
                  <a:pt x="2886" y="9068"/>
                </a:cubicBezTo>
                <a:cubicBezTo>
                  <a:pt x="2715" y="10852"/>
                  <a:pt x="4327" y="12514"/>
                  <a:pt x="4510" y="12775"/>
                </a:cubicBezTo>
                <a:cubicBezTo>
                  <a:pt x="4810" y="13201"/>
                  <a:pt x="6695" y="14825"/>
                  <a:pt x="6762" y="15807"/>
                </a:cubicBezTo>
                <a:cubicBezTo>
                  <a:pt x="6855" y="17159"/>
                  <a:pt x="7070" y="17195"/>
                  <a:pt x="7930" y="17355"/>
                </a:cubicBezTo>
                <a:cubicBezTo>
                  <a:pt x="8807" y="17519"/>
                  <a:pt x="12507" y="17519"/>
                  <a:pt x="13383" y="17355"/>
                </a:cubicBezTo>
                <a:cubicBezTo>
                  <a:pt x="14243" y="17195"/>
                  <a:pt x="14459" y="17159"/>
                  <a:pt x="14552" y="15807"/>
                </a:cubicBezTo>
                <a:cubicBezTo>
                  <a:pt x="14619" y="14825"/>
                  <a:pt x="16504" y="13201"/>
                  <a:pt x="16803" y="12775"/>
                </a:cubicBezTo>
                <a:cubicBezTo>
                  <a:pt x="16987" y="12514"/>
                  <a:pt x="18599" y="10852"/>
                  <a:pt x="18428" y="9068"/>
                </a:cubicBezTo>
                <a:close/>
                <a:moveTo>
                  <a:pt x="13756" y="19204"/>
                </a:moveTo>
                <a:cubicBezTo>
                  <a:pt x="13756" y="18991"/>
                  <a:pt x="13530" y="18817"/>
                  <a:pt x="13251" y="18817"/>
                </a:cubicBezTo>
                <a:lnTo>
                  <a:pt x="8063" y="18817"/>
                </a:lnTo>
                <a:cubicBezTo>
                  <a:pt x="7783" y="18817"/>
                  <a:pt x="7557" y="18991"/>
                  <a:pt x="7557" y="19204"/>
                </a:cubicBezTo>
                <a:lnTo>
                  <a:pt x="7557" y="19204"/>
                </a:lnTo>
                <a:cubicBezTo>
                  <a:pt x="7557" y="19418"/>
                  <a:pt x="7783" y="19591"/>
                  <a:pt x="8063" y="19591"/>
                </a:cubicBezTo>
                <a:lnTo>
                  <a:pt x="13251" y="19591"/>
                </a:lnTo>
                <a:cubicBezTo>
                  <a:pt x="13530" y="19591"/>
                  <a:pt x="13756" y="19418"/>
                  <a:pt x="13756" y="19204"/>
                </a:cubicBezTo>
                <a:cubicBezTo>
                  <a:pt x="13756" y="19204"/>
                  <a:pt x="13756" y="19204"/>
                  <a:pt x="13756" y="19204"/>
                </a:cubicBezTo>
                <a:close/>
                <a:moveTo>
                  <a:pt x="13756" y="18147"/>
                </a:moveTo>
                <a:cubicBezTo>
                  <a:pt x="13756" y="17934"/>
                  <a:pt x="13530" y="17761"/>
                  <a:pt x="13251" y="17761"/>
                </a:cubicBezTo>
                <a:lnTo>
                  <a:pt x="8063" y="17761"/>
                </a:lnTo>
                <a:cubicBezTo>
                  <a:pt x="7783" y="17761"/>
                  <a:pt x="7557" y="17934"/>
                  <a:pt x="7557" y="18147"/>
                </a:cubicBezTo>
                <a:lnTo>
                  <a:pt x="7557" y="18147"/>
                </a:lnTo>
                <a:cubicBezTo>
                  <a:pt x="7557" y="18361"/>
                  <a:pt x="7783" y="18535"/>
                  <a:pt x="8063" y="18535"/>
                </a:cubicBezTo>
                <a:lnTo>
                  <a:pt x="13251" y="18535"/>
                </a:lnTo>
                <a:cubicBezTo>
                  <a:pt x="13530" y="18535"/>
                  <a:pt x="13756" y="18361"/>
                  <a:pt x="13756" y="18147"/>
                </a:cubicBezTo>
                <a:cubicBezTo>
                  <a:pt x="13756" y="18147"/>
                  <a:pt x="13756" y="18147"/>
                  <a:pt x="13756" y="18147"/>
                </a:cubicBezTo>
                <a:close/>
                <a:moveTo>
                  <a:pt x="8400" y="19874"/>
                </a:moveTo>
                <a:lnTo>
                  <a:pt x="12913" y="19874"/>
                </a:lnTo>
                <a:cubicBezTo>
                  <a:pt x="12913" y="20827"/>
                  <a:pt x="11903" y="21600"/>
                  <a:pt x="10657" y="21600"/>
                </a:cubicBezTo>
                <a:cubicBezTo>
                  <a:pt x="9411" y="21600"/>
                  <a:pt x="8400" y="20827"/>
                  <a:pt x="8400" y="19874"/>
                </a:cubicBezTo>
                <a:close/>
              </a:path>
            </a:pathLst>
          </a:custGeom>
          <a:solidFill>
            <a:schemeClr val="bg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algn="l" defTabSz="457200">
              <a:defRPr sz="30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2865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Заголовок 42"/>
          <p:cNvSpPr>
            <a:spLocks noGrp="1"/>
          </p:cNvSpPr>
          <p:nvPr userDrawn="1">
            <p:ph type="title" hasCustomPrompt="1"/>
          </p:nvPr>
        </p:nvSpPr>
        <p:spPr>
          <a:xfrm>
            <a:off x="1321512" y="360363"/>
            <a:ext cx="9065501" cy="717919"/>
          </a:xfrm>
          <a:prstGeom prst="rect">
            <a:avLst/>
          </a:prstGeom>
        </p:spPr>
        <p:txBody>
          <a:bodyPr anchor="ctr"/>
          <a:lstStyle>
            <a:lvl1pPr algn="l">
              <a:defRPr sz="4800" b="0" spc="-150">
                <a:solidFill>
                  <a:srgbClr val="433B62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pic>
        <p:nvPicPr>
          <p:cNvPr id="46" name="Рисунок 4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58"/>
          <a:stretch/>
        </p:blipFill>
        <p:spPr>
          <a:xfrm>
            <a:off x="9667182" y="7346724"/>
            <a:ext cx="675073" cy="113162"/>
          </a:xfrm>
          <a:prstGeom prst="rect">
            <a:avLst/>
          </a:prstGeom>
        </p:spPr>
      </p:pic>
      <p:grpSp>
        <p:nvGrpSpPr>
          <p:cNvPr id="12" name="Группа 11"/>
          <p:cNvGrpSpPr/>
          <p:nvPr userDrawn="1"/>
        </p:nvGrpSpPr>
        <p:grpSpPr>
          <a:xfrm>
            <a:off x="0" y="7200900"/>
            <a:ext cx="10387013" cy="360363"/>
            <a:chOff x="0" y="7200900"/>
            <a:chExt cx="10387013" cy="360363"/>
          </a:xfrm>
          <a:solidFill>
            <a:srgbClr val="7FCC69"/>
          </a:solidFill>
        </p:grpSpPr>
        <p:sp>
          <p:nvSpPr>
            <p:cNvPr id="13" name="Прямоугольник 12"/>
            <p:cNvSpPr/>
            <p:nvPr userDrawn="1"/>
          </p:nvSpPr>
          <p:spPr>
            <a:xfrm>
              <a:off x="0" y="7200900"/>
              <a:ext cx="10387013" cy="360363"/>
            </a:xfrm>
            <a:prstGeom prst="rect">
              <a:avLst/>
            </a:prstGeom>
            <a:solidFill>
              <a:srgbClr val="83B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4" name="Рисунок 13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258"/>
            <a:stretch/>
          </p:blipFill>
          <p:spPr>
            <a:xfrm>
              <a:off x="9667182" y="7302387"/>
              <a:ext cx="675073" cy="113162"/>
            </a:xfrm>
            <a:prstGeom prst="rect">
              <a:avLst/>
            </a:prstGeom>
            <a:grpFill/>
          </p:spPr>
        </p:pic>
      </p:grpSp>
      <p:sp>
        <p:nvSpPr>
          <p:cNvPr id="16" name="Скругленный прямоугольник 15"/>
          <p:cNvSpPr/>
          <p:nvPr userDrawn="1"/>
        </p:nvSpPr>
        <p:spPr>
          <a:xfrm>
            <a:off x="2655782" y="1743029"/>
            <a:ext cx="2690918" cy="240840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/>
          </a:p>
        </p:txBody>
      </p:sp>
      <p:sp>
        <p:nvSpPr>
          <p:cNvPr id="17" name="Shape 643"/>
          <p:cNvSpPr/>
          <p:nvPr userDrawn="1"/>
        </p:nvSpPr>
        <p:spPr>
          <a:xfrm>
            <a:off x="2736972" y="5143771"/>
            <a:ext cx="2486165" cy="169277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defRPr sz="4000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lvl="0">
              <a:defRPr sz="1800"/>
            </a:pPr>
            <a:endParaRPr sz="1100" dirty="0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3519070" y="1394354"/>
            <a:ext cx="936475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tx1"/>
                </a:solidFill>
              </a:rPr>
              <a:t>ПОЛЬЗА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6399390" y="1467489"/>
            <a:ext cx="89319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tx1"/>
                </a:solidFill>
              </a:rPr>
              <a:t>КЛИЕНТ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442742" y="6476110"/>
            <a:ext cx="1021433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tx1"/>
                </a:solidFill>
              </a:rPr>
              <a:t>ЭМОЦИЯ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6355613" y="6476110"/>
            <a:ext cx="1123897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tx1"/>
                </a:solidFill>
              </a:rPr>
              <a:t>КУЛЬТУРА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2384051" y="6746995"/>
            <a:ext cx="588144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/>
                </a:solidFill>
              </a:rPr>
              <a:t>ЭМОЦИОНАЛЬНЫЙ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23" name="Прямоугольник 22"/>
          <p:cNvSpPr/>
          <p:nvPr userDrawn="1"/>
        </p:nvSpPr>
        <p:spPr>
          <a:xfrm rot="16200000">
            <a:off x="1795265" y="3955156"/>
            <a:ext cx="1051891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/>
                </a:solidFill>
              </a:rPr>
              <a:t>ЛИЧНЫЙ</a:t>
            </a:r>
            <a:r>
              <a:rPr lang="ru-RU" dirty="0" smtClean="0">
                <a:solidFill>
                  <a:schemeClr val="accent1"/>
                </a:solidFill>
              </a:rPr>
              <a:t> 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24" name="Прямоугольник 23"/>
          <p:cNvSpPr/>
          <p:nvPr userDrawn="1"/>
        </p:nvSpPr>
        <p:spPr>
          <a:xfrm rot="5400000">
            <a:off x="7585835" y="3941061"/>
            <a:ext cx="155299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/>
                </a:solidFill>
              </a:rPr>
              <a:t>СОЦИАЛЬНЫЙ</a:t>
            </a:r>
            <a:r>
              <a:rPr lang="ru-RU" dirty="0" smtClean="0">
                <a:solidFill>
                  <a:schemeClr val="accent1"/>
                </a:solidFill>
              </a:rPr>
              <a:t> 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25" name="Текст 75"/>
          <p:cNvSpPr>
            <a:spLocks noGrp="1"/>
          </p:cNvSpPr>
          <p:nvPr>
            <p:ph type="body" sz="quarter" idx="15"/>
          </p:nvPr>
        </p:nvSpPr>
        <p:spPr>
          <a:xfrm>
            <a:off x="2655782" y="1809853"/>
            <a:ext cx="2421766" cy="1827106"/>
          </a:xfrm>
          <a:prstGeom prst="rect">
            <a:avLst/>
          </a:prstGeom>
        </p:spPr>
        <p:txBody>
          <a:bodyPr anchor="ctr"/>
          <a:lstStyle>
            <a:lvl1pPr algn="ctr">
              <a:defRPr lang="ru-RU" sz="1600" dirty="0" smtClean="0"/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6" name="Текст 75"/>
          <p:cNvSpPr>
            <a:spLocks noGrp="1"/>
          </p:cNvSpPr>
          <p:nvPr>
            <p:ph type="body" sz="quarter" idx="16"/>
          </p:nvPr>
        </p:nvSpPr>
        <p:spPr>
          <a:xfrm>
            <a:off x="5586698" y="1809852"/>
            <a:ext cx="2450920" cy="1802693"/>
          </a:xfrm>
          <a:prstGeom prst="rect">
            <a:avLst/>
          </a:prstGeom>
        </p:spPr>
        <p:txBody>
          <a:bodyPr anchor="ctr"/>
          <a:lstStyle>
            <a:lvl1pPr>
              <a:defRPr lang="ru-RU" sz="1600" dirty="0" smtClean="0"/>
            </a:lvl1pPr>
          </a:lstStyle>
          <a:p>
            <a:pPr lvl="0" algn="ctr"/>
            <a:r>
              <a:rPr lang="ru-RU" dirty="0" smtClean="0"/>
              <a:t>Образец текста</a:t>
            </a:r>
          </a:p>
        </p:txBody>
      </p:sp>
      <p:sp>
        <p:nvSpPr>
          <p:cNvPr id="27" name="Текст 75"/>
          <p:cNvSpPr>
            <a:spLocks noGrp="1"/>
          </p:cNvSpPr>
          <p:nvPr>
            <p:ph type="body" sz="quarter" idx="17"/>
          </p:nvPr>
        </p:nvSpPr>
        <p:spPr>
          <a:xfrm>
            <a:off x="2736972" y="4687885"/>
            <a:ext cx="2340576" cy="1845942"/>
          </a:xfrm>
          <a:prstGeom prst="rect">
            <a:avLst/>
          </a:prstGeom>
        </p:spPr>
        <p:txBody>
          <a:bodyPr anchor="ctr"/>
          <a:lstStyle>
            <a:lvl1pPr>
              <a:defRPr lang="ru-RU" sz="1600" dirty="0" smtClean="0"/>
            </a:lvl1pPr>
          </a:lstStyle>
          <a:p>
            <a:pPr lvl="0" algn="ctr"/>
            <a:r>
              <a:rPr lang="ru-RU" dirty="0" smtClean="0"/>
              <a:t>Образец текста</a:t>
            </a:r>
          </a:p>
        </p:txBody>
      </p:sp>
      <p:sp>
        <p:nvSpPr>
          <p:cNvPr id="29" name="Текст 75"/>
          <p:cNvSpPr>
            <a:spLocks noGrp="1"/>
          </p:cNvSpPr>
          <p:nvPr>
            <p:ph type="body" sz="quarter" idx="18"/>
          </p:nvPr>
        </p:nvSpPr>
        <p:spPr>
          <a:xfrm>
            <a:off x="5586698" y="4687886"/>
            <a:ext cx="2450920" cy="1857826"/>
          </a:xfrm>
          <a:prstGeom prst="rect">
            <a:avLst/>
          </a:prstGeom>
        </p:spPr>
        <p:txBody>
          <a:bodyPr anchor="ctr"/>
          <a:lstStyle>
            <a:lvl1pPr>
              <a:defRPr lang="ru-RU" sz="1600" dirty="0" smtClean="0"/>
            </a:lvl1pPr>
          </a:lstStyle>
          <a:p>
            <a:pPr lvl="0" algn="ctr"/>
            <a:r>
              <a:rPr lang="ru-RU" dirty="0" smtClean="0"/>
              <a:t>Образец текста</a:t>
            </a:r>
          </a:p>
        </p:txBody>
      </p:sp>
      <p:sp>
        <p:nvSpPr>
          <p:cNvPr id="30" name="Скругленный прямоугольник 29"/>
          <p:cNvSpPr/>
          <p:nvPr userDrawn="1"/>
        </p:nvSpPr>
        <p:spPr>
          <a:xfrm>
            <a:off x="5346700" y="1743029"/>
            <a:ext cx="2690918" cy="240840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 userDrawn="1"/>
        </p:nvSpPr>
        <p:spPr>
          <a:xfrm>
            <a:off x="5346700" y="4151436"/>
            <a:ext cx="2690918" cy="240840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/>
          </a:p>
        </p:txBody>
      </p:sp>
      <p:sp>
        <p:nvSpPr>
          <p:cNvPr id="32" name="Скругленный прямоугольник 31"/>
          <p:cNvSpPr/>
          <p:nvPr userDrawn="1"/>
        </p:nvSpPr>
        <p:spPr>
          <a:xfrm>
            <a:off x="2655782" y="4151436"/>
            <a:ext cx="2690918" cy="240840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/>
          </a:p>
        </p:txBody>
      </p:sp>
      <p:sp>
        <p:nvSpPr>
          <p:cNvPr id="33" name="Стрелка вправо 32"/>
          <p:cNvSpPr/>
          <p:nvPr userDrawn="1"/>
        </p:nvSpPr>
        <p:spPr>
          <a:xfrm rot="16200000">
            <a:off x="4245516" y="2352206"/>
            <a:ext cx="2172744" cy="712858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УТП</a:t>
            </a:r>
            <a:endParaRPr lang="ru-RU" sz="1400" b="1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4" name="Стрелка вправо 33"/>
          <p:cNvSpPr/>
          <p:nvPr userDrawn="1"/>
        </p:nvSpPr>
        <p:spPr>
          <a:xfrm>
            <a:off x="6182211" y="3795007"/>
            <a:ext cx="2026604" cy="712858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 smtClean="0">
                <a:solidFill>
                  <a:schemeClr val="bg1"/>
                </a:solidFill>
              </a:rPr>
              <a:t>СООБЩЕСТВО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35" name="Стрелка вправо 34"/>
          <p:cNvSpPr/>
          <p:nvPr userDrawn="1"/>
        </p:nvSpPr>
        <p:spPr>
          <a:xfrm flipH="1">
            <a:off x="2560549" y="3795007"/>
            <a:ext cx="1950639" cy="712858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 smtClean="0">
                <a:solidFill>
                  <a:schemeClr val="bg1"/>
                </a:solidFill>
              </a:rPr>
              <a:t>РЕКЛАМА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36" name="Стрелка вправо 35"/>
          <p:cNvSpPr/>
          <p:nvPr userDrawn="1"/>
        </p:nvSpPr>
        <p:spPr>
          <a:xfrm rot="5400000">
            <a:off x="4390719" y="5496128"/>
            <a:ext cx="1882339" cy="712858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 smtClean="0">
                <a:solidFill>
                  <a:schemeClr val="bg1"/>
                </a:solidFill>
              </a:rPr>
              <a:t>СОБЫТИЯ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37" name="Овал 36"/>
          <p:cNvSpPr/>
          <p:nvPr userDrawn="1"/>
        </p:nvSpPr>
        <p:spPr>
          <a:xfrm>
            <a:off x="4266565" y="3358388"/>
            <a:ext cx="2160270" cy="16053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Текст 73"/>
          <p:cNvSpPr>
            <a:spLocks noGrp="1"/>
          </p:cNvSpPr>
          <p:nvPr>
            <p:ph type="body" sz="quarter" idx="14" hasCustomPrompt="1"/>
          </p:nvPr>
        </p:nvSpPr>
        <p:spPr>
          <a:xfrm>
            <a:off x="4511188" y="3636959"/>
            <a:ext cx="1671023" cy="1050925"/>
          </a:xfrm>
          <a:prstGeom prst="rect">
            <a:avLst/>
          </a:prstGeom>
        </p:spPr>
        <p:txBody>
          <a:bodyPr anchor="ctr"/>
          <a:lstStyle>
            <a:lvl1pPr algn="ctr"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39" name="Номер слайда 5"/>
          <p:cNvSpPr>
            <a:spLocks noGrp="1"/>
          </p:cNvSpPr>
          <p:nvPr>
            <p:ph type="sldNum" sz="quarter" idx="13"/>
          </p:nvPr>
        </p:nvSpPr>
        <p:spPr>
          <a:xfrm flipH="1">
            <a:off x="10360354" y="7201011"/>
            <a:ext cx="360000" cy="315915"/>
          </a:xfrm>
          <a:prstGeom prst="rect">
            <a:avLst/>
          </a:prstGeom>
          <a:noFill/>
        </p:spPr>
        <p:txBody>
          <a:bodyPr anchor="ctr"/>
          <a:lstStyle>
            <a:lvl1pPr algn="ctr">
              <a:defRPr sz="1200" b="0" spc="-15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fld id="{97A2B22E-857C-439A-88C9-DE1A32345DF3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40" name="Группа 39"/>
          <p:cNvGrpSpPr/>
          <p:nvPr userDrawn="1"/>
        </p:nvGrpSpPr>
        <p:grpSpPr>
          <a:xfrm>
            <a:off x="0" y="365501"/>
            <a:ext cx="1321512" cy="715588"/>
            <a:chOff x="0" y="365501"/>
            <a:chExt cx="1321512" cy="715588"/>
          </a:xfrm>
          <a:solidFill>
            <a:srgbClr val="433B62"/>
          </a:solidFill>
        </p:grpSpPr>
        <p:sp>
          <p:nvSpPr>
            <p:cNvPr id="41" name="Пятиугольник 40"/>
            <p:cNvSpPr/>
            <p:nvPr userDrawn="1"/>
          </p:nvSpPr>
          <p:spPr>
            <a:xfrm>
              <a:off x="0" y="365501"/>
              <a:ext cx="1321512" cy="715588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Shape 28"/>
            <p:cNvSpPr/>
            <p:nvPr userDrawn="1"/>
          </p:nvSpPr>
          <p:spPr>
            <a:xfrm rot="646233">
              <a:off x="345496" y="449765"/>
              <a:ext cx="630521" cy="5484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097" y="15438"/>
                  </a:lnTo>
                  <a:lnTo>
                    <a:pt x="5592" y="20234"/>
                  </a:lnTo>
                  <a:cubicBezTo>
                    <a:pt x="5592" y="20234"/>
                    <a:pt x="0" y="21600"/>
                    <a:pt x="0" y="21600"/>
                  </a:cubicBezTo>
                  <a:close/>
                  <a:moveTo>
                    <a:pt x="6275" y="19576"/>
                  </a:moveTo>
                  <a:lnTo>
                    <a:pt x="2779" y="14780"/>
                  </a:lnTo>
                  <a:lnTo>
                    <a:pt x="14944" y="3046"/>
                  </a:lnTo>
                  <a:lnTo>
                    <a:pt x="18443" y="7840"/>
                  </a:lnTo>
                  <a:cubicBezTo>
                    <a:pt x="18443" y="7840"/>
                    <a:pt x="6275" y="19576"/>
                    <a:pt x="6275" y="19576"/>
                  </a:cubicBezTo>
                  <a:close/>
                  <a:moveTo>
                    <a:pt x="19138" y="7167"/>
                  </a:moveTo>
                  <a:lnTo>
                    <a:pt x="15640" y="2373"/>
                  </a:lnTo>
                  <a:lnTo>
                    <a:pt x="18101" y="0"/>
                  </a:lnTo>
                  <a:lnTo>
                    <a:pt x="21600" y="4794"/>
                  </a:lnTo>
                  <a:cubicBezTo>
                    <a:pt x="21600" y="4794"/>
                    <a:pt x="19138" y="7167"/>
                    <a:pt x="19138" y="7167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/>
            </a:p>
          </p:txBody>
        </p:sp>
      </p:grpSp>
      <p:sp>
        <p:nvSpPr>
          <p:cNvPr id="50" name="Shape 31"/>
          <p:cNvSpPr/>
          <p:nvPr userDrawn="1"/>
        </p:nvSpPr>
        <p:spPr>
          <a:xfrm>
            <a:off x="440874" y="428981"/>
            <a:ext cx="439763" cy="5806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50" h="21600" extrusionOk="0">
                <a:moveTo>
                  <a:pt x="16784" y="1264"/>
                </a:moveTo>
                <a:cubicBezTo>
                  <a:pt x="16363" y="1078"/>
                  <a:pt x="15824" y="1189"/>
                  <a:pt x="15581" y="1511"/>
                </a:cubicBezTo>
                <a:lnTo>
                  <a:pt x="14280" y="3236"/>
                </a:lnTo>
                <a:cubicBezTo>
                  <a:pt x="14867" y="3417"/>
                  <a:pt x="15381" y="3636"/>
                  <a:pt x="15831" y="3874"/>
                </a:cubicBezTo>
                <a:lnTo>
                  <a:pt x="17106" y="2185"/>
                </a:lnTo>
                <a:cubicBezTo>
                  <a:pt x="17349" y="1863"/>
                  <a:pt x="17205" y="1451"/>
                  <a:pt x="16784" y="1264"/>
                </a:cubicBezTo>
                <a:close/>
                <a:moveTo>
                  <a:pt x="21233" y="4689"/>
                </a:moveTo>
                <a:cubicBezTo>
                  <a:pt x="20988" y="4366"/>
                  <a:pt x="20450" y="4256"/>
                  <a:pt x="20028" y="4442"/>
                </a:cubicBezTo>
                <a:lnTo>
                  <a:pt x="17841" y="5408"/>
                </a:lnTo>
                <a:cubicBezTo>
                  <a:pt x="18203" y="5799"/>
                  <a:pt x="18487" y="6197"/>
                  <a:pt x="18711" y="6581"/>
                </a:cubicBezTo>
                <a:lnTo>
                  <a:pt x="20909" y="5610"/>
                </a:lnTo>
                <a:cubicBezTo>
                  <a:pt x="21331" y="5423"/>
                  <a:pt x="21475" y="5012"/>
                  <a:pt x="21233" y="4689"/>
                </a:cubicBezTo>
                <a:close/>
                <a:moveTo>
                  <a:pt x="1322" y="4393"/>
                </a:moveTo>
                <a:cubicBezTo>
                  <a:pt x="900" y="4207"/>
                  <a:pt x="362" y="4317"/>
                  <a:pt x="118" y="4640"/>
                </a:cubicBezTo>
                <a:cubicBezTo>
                  <a:pt x="-125" y="4963"/>
                  <a:pt x="19" y="5375"/>
                  <a:pt x="441" y="5561"/>
                </a:cubicBezTo>
                <a:lnTo>
                  <a:pt x="2633" y="6530"/>
                </a:lnTo>
                <a:cubicBezTo>
                  <a:pt x="2861" y="6146"/>
                  <a:pt x="3149" y="5751"/>
                  <a:pt x="3514" y="5362"/>
                </a:cubicBezTo>
                <a:cubicBezTo>
                  <a:pt x="3514" y="5362"/>
                  <a:pt x="1322" y="4393"/>
                  <a:pt x="1322" y="4393"/>
                </a:cubicBezTo>
                <a:close/>
                <a:moveTo>
                  <a:pt x="5797" y="1483"/>
                </a:moveTo>
                <a:cubicBezTo>
                  <a:pt x="5553" y="1160"/>
                  <a:pt x="5015" y="1050"/>
                  <a:pt x="4593" y="1236"/>
                </a:cubicBezTo>
                <a:cubicBezTo>
                  <a:pt x="4173" y="1422"/>
                  <a:pt x="4029" y="1834"/>
                  <a:pt x="4272" y="2157"/>
                </a:cubicBezTo>
                <a:lnTo>
                  <a:pt x="5544" y="3843"/>
                </a:lnTo>
                <a:cubicBezTo>
                  <a:pt x="5997" y="3607"/>
                  <a:pt x="6514" y="3392"/>
                  <a:pt x="7103" y="3215"/>
                </a:cubicBezTo>
                <a:cubicBezTo>
                  <a:pt x="7103" y="3215"/>
                  <a:pt x="5797" y="1483"/>
                  <a:pt x="5797" y="1483"/>
                </a:cubicBezTo>
                <a:close/>
                <a:moveTo>
                  <a:pt x="10693" y="0"/>
                </a:moveTo>
                <a:cubicBezTo>
                  <a:pt x="10208" y="0"/>
                  <a:pt x="9813" y="302"/>
                  <a:pt x="9813" y="674"/>
                </a:cubicBezTo>
                <a:lnTo>
                  <a:pt x="9813" y="2753"/>
                </a:lnTo>
                <a:cubicBezTo>
                  <a:pt x="10026" y="2740"/>
                  <a:pt x="11348" y="2744"/>
                  <a:pt x="11574" y="2758"/>
                </a:cubicBezTo>
                <a:lnTo>
                  <a:pt x="11574" y="674"/>
                </a:lnTo>
                <a:cubicBezTo>
                  <a:pt x="11574" y="302"/>
                  <a:pt x="11180" y="0"/>
                  <a:pt x="10693" y="0"/>
                </a:cubicBezTo>
                <a:close/>
                <a:moveTo>
                  <a:pt x="18428" y="9068"/>
                </a:moveTo>
                <a:cubicBezTo>
                  <a:pt x="18228" y="7091"/>
                  <a:pt x="16423" y="3572"/>
                  <a:pt x="10662" y="3572"/>
                </a:cubicBezTo>
                <a:cubicBezTo>
                  <a:pt x="10661" y="3572"/>
                  <a:pt x="10660" y="3572"/>
                  <a:pt x="10659" y="3572"/>
                </a:cubicBezTo>
                <a:cubicBezTo>
                  <a:pt x="10658" y="3572"/>
                  <a:pt x="10658" y="3572"/>
                  <a:pt x="10657" y="3572"/>
                </a:cubicBezTo>
                <a:cubicBezTo>
                  <a:pt x="10656" y="3572"/>
                  <a:pt x="10655" y="3572"/>
                  <a:pt x="10655" y="3572"/>
                </a:cubicBezTo>
                <a:cubicBezTo>
                  <a:pt x="10654" y="3572"/>
                  <a:pt x="10653" y="3572"/>
                  <a:pt x="10652" y="3572"/>
                </a:cubicBezTo>
                <a:cubicBezTo>
                  <a:pt x="4890" y="3572"/>
                  <a:pt x="3086" y="7091"/>
                  <a:pt x="2886" y="9068"/>
                </a:cubicBezTo>
                <a:cubicBezTo>
                  <a:pt x="2715" y="10852"/>
                  <a:pt x="4327" y="12514"/>
                  <a:pt x="4510" y="12775"/>
                </a:cubicBezTo>
                <a:cubicBezTo>
                  <a:pt x="4810" y="13201"/>
                  <a:pt x="6695" y="14825"/>
                  <a:pt x="6762" y="15807"/>
                </a:cubicBezTo>
                <a:cubicBezTo>
                  <a:pt x="6855" y="17159"/>
                  <a:pt x="7070" y="17195"/>
                  <a:pt x="7930" y="17355"/>
                </a:cubicBezTo>
                <a:cubicBezTo>
                  <a:pt x="8807" y="17519"/>
                  <a:pt x="12507" y="17519"/>
                  <a:pt x="13383" y="17355"/>
                </a:cubicBezTo>
                <a:cubicBezTo>
                  <a:pt x="14243" y="17195"/>
                  <a:pt x="14459" y="17159"/>
                  <a:pt x="14552" y="15807"/>
                </a:cubicBezTo>
                <a:cubicBezTo>
                  <a:pt x="14619" y="14825"/>
                  <a:pt x="16504" y="13201"/>
                  <a:pt x="16803" y="12775"/>
                </a:cubicBezTo>
                <a:cubicBezTo>
                  <a:pt x="16987" y="12514"/>
                  <a:pt x="18599" y="10852"/>
                  <a:pt x="18428" y="9068"/>
                </a:cubicBezTo>
                <a:close/>
                <a:moveTo>
                  <a:pt x="13756" y="19204"/>
                </a:moveTo>
                <a:cubicBezTo>
                  <a:pt x="13756" y="18991"/>
                  <a:pt x="13530" y="18817"/>
                  <a:pt x="13251" y="18817"/>
                </a:cubicBezTo>
                <a:lnTo>
                  <a:pt x="8063" y="18817"/>
                </a:lnTo>
                <a:cubicBezTo>
                  <a:pt x="7783" y="18817"/>
                  <a:pt x="7557" y="18991"/>
                  <a:pt x="7557" y="19204"/>
                </a:cubicBezTo>
                <a:lnTo>
                  <a:pt x="7557" y="19204"/>
                </a:lnTo>
                <a:cubicBezTo>
                  <a:pt x="7557" y="19418"/>
                  <a:pt x="7783" y="19591"/>
                  <a:pt x="8063" y="19591"/>
                </a:cubicBezTo>
                <a:lnTo>
                  <a:pt x="13251" y="19591"/>
                </a:lnTo>
                <a:cubicBezTo>
                  <a:pt x="13530" y="19591"/>
                  <a:pt x="13756" y="19418"/>
                  <a:pt x="13756" y="19204"/>
                </a:cubicBezTo>
                <a:cubicBezTo>
                  <a:pt x="13756" y="19204"/>
                  <a:pt x="13756" y="19204"/>
                  <a:pt x="13756" y="19204"/>
                </a:cubicBezTo>
                <a:close/>
                <a:moveTo>
                  <a:pt x="13756" y="18147"/>
                </a:moveTo>
                <a:cubicBezTo>
                  <a:pt x="13756" y="17934"/>
                  <a:pt x="13530" y="17761"/>
                  <a:pt x="13251" y="17761"/>
                </a:cubicBezTo>
                <a:lnTo>
                  <a:pt x="8063" y="17761"/>
                </a:lnTo>
                <a:cubicBezTo>
                  <a:pt x="7783" y="17761"/>
                  <a:pt x="7557" y="17934"/>
                  <a:pt x="7557" y="18147"/>
                </a:cubicBezTo>
                <a:lnTo>
                  <a:pt x="7557" y="18147"/>
                </a:lnTo>
                <a:cubicBezTo>
                  <a:pt x="7557" y="18361"/>
                  <a:pt x="7783" y="18535"/>
                  <a:pt x="8063" y="18535"/>
                </a:cubicBezTo>
                <a:lnTo>
                  <a:pt x="13251" y="18535"/>
                </a:lnTo>
                <a:cubicBezTo>
                  <a:pt x="13530" y="18535"/>
                  <a:pt x="13756" y="18361"/>
                  <a:pt x="13756" y="18147"/>
                </a:cubicBezTo>
                <a:cubicBezTo>
                  <a:pt x="13756" y="18147"/>
                  <a:pt x="13756" y="18147"/>
                  <a:pt x="13756" y="18147"/>
                </a:cubicBezTo>
                <a:close/>
                <a:moveTo>
                  <a:pt x="8400" y="19874"/>
                </a:moveTo>
                <a:lnTo>
                  <a:pt x="12913" y="19874"/>
                </a:lnTo>
                <a:cubicBezTo>
                  <a:pt x="12913" y="20827"/>
                  <a:pt x="11903" y="21600"/>
                  <a:pt x="10657" y="21600"/>
                </a:cubicBezTo>
                <a:cubicBezTo>
                  <a:pt x="9411" y="21600"/>
                  <a:pt x="8400" y="20827"/>
                  <a:pt x="8400" y="19874"/>
                </a:cubicBezTo>
                <a:close/>
              </a:path>
            </a:pathLst>
          </a:custGeom>
          <a:solidFill>
            <a:schemeClr val="bg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algn="l" defTabSz="457200">
              <a:defRPr sz="30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5537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Заголовок 42"/>
          <p:cNvSpPr>
            <a:spLocks noGrp="1"/>
          </p:cNvSpPr>
          <p:nvPr userDrawn="1">
            <p:ph type="title" hasCustomPrompt="1"/>
          </p:nvPr>
        </p:nvSpPr>
        <p:spPr>
          <a:xfrm>
            <a:off x="1321512" y="360363"/>
            <a:ext cx="9065501" cy="717919"/>
          </a:xfrm>
          <a:prstGeom prst="rect">
            <a:avLst/>
          </a:prstGeom>
        </p:spPr>
        <p:txBody>
          <a:bodyPr anchor="ctr"/>
          <a:lstStyle>
            <a:lvl1pPr algn="l">
              <a:defRPr sz="4800" b="0" spc="-150">
                <a:solidFill>
                  <a:srgbClr val="433B62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pic>
        <p:nvPicPr>
          <p:cNvPr id="46" name="Рисунок 4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58"/>
          <a:stretch/>
        </p:blipFill>
        <p:spPr>
          <a:xfrm>
            <a:off x="9667182" y="7346724"/>
            <a:ext cx="675073" cy="113162"/>
          </a:xfrm>
          <a:prstGeom prst="rect">
            <a:avLst/>
          </a:prstGeom>
        </p:spPr>
      </p:pic>
      <p:grpSp>
        <p:nvGrpSpPr>
          <p:cNvPr id="12" name="Группа 11"/>
          <p:cNvGrpSpPr/>
          <p:nvPr userDrawn="1"/>
        </p:nvGrpSpPr>
        <p:grpSpPr>
          <a:xfrm>
            <a:off x="0" y="7200900"/>
            <a:ext cx="10387013" cy="360363"/>
            <a:chOff x="0" y="7200900"/>
            <a:chExt cx="10387013" cy="360363"/>
          </a:xfrm>
          <a:solidFill>
            <a:srgbClr val="83BC00"/>
          </a:solidFill>
        </p:grpSpPr>
        <p:sp>
          <p:nvSpPr>
            <p:cNvPr id="13" name="Прямоугольник 12"/>
            <p:cNvSpPr/>
            <p:nvPr userDrawn="1"/>
          </p:nvSpPr>
          <p:spPr>
            <a:xfrm>
              <a:off x="0" y="7200900"/>
              <a:ext cx="10387013" cy="36036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4" name="Рисунок 13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258"/>
            <a:stretch/>
          </p:blipFill>
          <p:spPr>
            <a:xfrm>
              <a:off x="9667182" y="7302387"/>
              <a:ext cx="675073" cy="113162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16" name="Номер слайда 5"/>
          <p:cNvSpPr>
            <a:spLocks noGrp="1"/>
          </p:cNvSpPr>
          <p:nvPr>
            <p:ph type="sldNum" sz="quarter" idx="13"/>
          </p:nvPr>
        </p:nvSpPr>
        <p:spPr>
          <a:xfrm flipH="1">
            <a:off x="10360354" y="7201011"/>
            <a:ext cx="360000" cy="315915"/>
          </a:xfrm>
          <a:prstGeom prst="rect">
            <a:avLst/>
          </a:prstGeom>
          <a:noFill/>
        </p:spPr>
        <p:txBody>
          <a:bodyPr anchor="ctr"/>
          <a:lstStyle>
            <a:lvl1pPr algn="ctr">
              <a:defRPr sz="1200" b="0" spc="-15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fld id="{97A2B22E-857C-439A-88C9-DE1A32345DF3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15" name="Группа 14"/>
          <p:cNvGrpSpPr/>
          <p:nvPr userDrawn="1"/>
        </p:nvGrpSpPr>
        <p:grpSpPr>
          <a:xfrm>
            <a:off x="0" y="365501"/>
            <a:ext cx="1321512" cy="715588"/>
            <a:chOff x="0" y="365501"/>
            <a:chExt cx="1321512" cy="715588"/>
          </a:xfrm>
          <a:solidFill>
            <a:srgbClr val="433B62"/>
          </a:solidFill>
        </p:grpSpPr>
        <p:sp>
          <p:nvSpPr>
            <p:cNvPr id="17" name="Пятиугольник 16"/>
            <p:cNvSpPr/>
            <p:nvPr userDrawn="1"/>
          </p:nvSpPr>
          <p:spPr>
            <a:xfrm>
              <a:off x="0" y="365501"/>
              <a:ext cx="1321512" cy="715588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Shape 28"/>
            <p:cNvSpPr/>
            <p:nvPr userDrawn="1"/>
          </p:nvSpPr>
          <p:spPr>
            <a:xfrm rot="646233">
              <a:off x="345496" y="449765"/>
              <a:ext cx="630521" cy="5484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097" y="15438"/>
                  </a:lnTo>
                  <a:lnTo>
                    <a:pt x="5592" y="20234"/>
                  </a:lnTo>
                  <a:cubicBezTo>
                    <a:pt x="5592" y="20234"/>
                    <a:pt x="0" y="21600"/>
                    <a:pt x="0" y="21600"/>
                  </a:cubicBezTo>
                  <a:close/>
                  <a:moveTo>
                    <a:pt x="6275" y="19576"/>
                  </a:moveTo>
                  <a:lnTo>
                    <a:pt x="2779" y="14780"/>
                  </a:lnTo>
                  <a:lnTo>
                    <a:pt x="14944" y="3046"/>
                  </a:lnTo>
                  <a:lnTo>
                    <a:pt x="18443" y="7840"/>
                  </a:lnTo>
                  <a:cubicBezTo>
                    <a:pt x="18443" y="7840"/>
                    <a:pt x="6275" y="19576"/>
                    <a:pt x="6275" y="19576"/>
                  </a:cubicBezTo>
                  <a:close/>
                  <a:moveTo>
                    <a:pt x="19138" y="7167"/>
                  </a:moveTo>
                  <a:lnTo>
                    <a:pt x="15640" y="2373"/>
                  </a:lnTo>
                  <a:lnTo>
                    <a:pt x="18101" y="0"/>
                  </a:lnTo>
                  <a:lnTo>
                    <a:pt x="21600" y="4794"/>
                  </a:lnTo>
                  <a:cubicBezTo>
                    <a:pt x="21600" y="4794"/>
                    <a:pt x="19138" y="7167"/>
                    <a:pt x="19138" y="7167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/>
            </a:p>
          </p:txBody>
        </p:sp>
      </p:grpSp>
      <p:sp>
        <p:nvSpPr>
          <p:cNvPr id="20" name="Shape 31"/>
          <p:cNvSpPr/>
          <p:nvPr userDrawn="1"/>
        </p:nvSpPr>
        <p:spPr>
          <a:xfrm>
            <a:off x="440874" y="428981"/>
            <a:ext cx="439763" cy="5806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50" h="21600" extrusionOk="0">
                <a:moveTo>
                  <a:pt x="16784" y="1264"/>
                </a:moveTo>
                <a:cubicBezTo>
                  <a:pt x="16363" y="1078"/>
                  <a:pt x="15824" y="1189"/>
                  <a:pt x="15581" y="1511"/>
                </a:cubicBezTo>
                <a:lnTo>
                  <a:pt x="14280" y="3236"/>
                </a:lnTo>
                <a:cubicBezTo>
                  <a:pt x="14867" y="3417"/>
                  <a:pt x="15381" y="3636"/>
                  <a:pt x="15831" y="3874"/>
                </a:cubicBezTo>
                <a:lnTo>
                  <a:pt x="17106" y="2185"/>
                </a:lnTo>
                <a:cubicBezTo>
                  <a:pt x="17349" y="1863"/>
                  <a:pt x="17205" y="1451"/>
                  <a:pt x="16784" y="1264"/>
                </a:cubicBezTo>
                <a:close/>
                <a:moveTo>
                  <a:pt x="21233" y="4689"/>
                </a:moveTo>
                <a:cubicBezTo>
                  <a:pt x="20988" y="4366"/>
                  <a:pt x="20450" y="4256"/>
                  <a:pt x="20028" y="4442"/>
                </a:cubicBezTo>
                <a:lnTo>
                  <a:pt x="17841" y="5408"/>
                </a:lnTo>
                <a:cubicBezTo>
                  <a:pt x="18203" y="5799"/>
                  <a:pt x="18487" y="6197"/>
                  <a:pt x="18711" y="6581"/>
                </a:cubicBezTo>
                <a:lnTo>
                  <a:pt x="20909" y="5610"/>
                </a:lnTo>
                <a:cubicBezTo>
                  <a:pt x="21331" y="5423"/>
                  <a:pt x="21475" y="5012"/>
                  <a:pt x="21233" y="4689"/>
                </a:cubicBezTo>
                <a:close/>
                <a:moveTo>
                  <a:pt x="1322" y="4393"/>
                </a:moveTo>
                <a:cubicBezTo>
                  <a:pt x="900" y="4207"/>
                  <a:pt x="362" y="4317"/>
                  <a:pt x="118" y="4640"/>
                </a:cubicBezTo>
                <a:cubicBezTo>
                  <a:pt x="-125" y="4963"/>
                  <a:pt x="19" y="5375"/>
                  <a:pt x="441" y="5561"/>
                </a:cubicBezTo>
                <a:lnTo>
                  <a:pt x="2633" y="6530"/>
                </a:lnTo>
                <a:cubicBezTo>
                  <a:pt x="2861" y="6146"/>
                  <a:pt x="3149" y="5751"/>
                  <a:pt x="3514" y="5362"/>
                </a:cubicBezTo>
                <a:cubicBezTo>
                  <a:pt x="3514" y="5362"/>
                  <a:pt x="1322" y="4393"/>
                  <a:pt x="1322" y="4393"/>
                </a:cubicBezTo>
                <a:close/>
                <a:moveTo>
                  <a:pt x="5797" y="1483"/>
                </a:moveTo>
                <a:cubicBezTo>
                  <a:pt x="5553" y="1160"/>
                  <a:pt x="5015" y="1050"/>
                  <a:pt x="4593" y="1236"/>
                </a:cubicBezTo>
                <a:cubicBezTo>
                  <a:pt x="4173" y="1422"/>
                  <a:pt x="4029" y="1834"/>
                  <a:pt x="4272" y="2157"/>
                </a:cubicBezTo>
                <a:lnTo>
                  <a:pt x="5544" y="3843"/>
                </a:lnTo>
                <a:cubicBezTo>
                  <a:pt x="5997" y="3607"/>
                  <a:pt x="6514" y="3392"/>
                  <a:pt x="7103" y="3215"/>
                </a:cubicBezTo>
                <a:cubicBezTo>
                  <a:pt x="7103" y="3215"/>
                  <a:pt x="5797" y="1483"/>
                  <a:pt x="5797" y="1483"/>
                </a:cubicBezTo>
                <a:close/>
                <a:moveTo>
                  <a:pt x="10693" y="0"/>
                </a:moveTo>
                <a:cubicBezTo>
                  <a:pt x="10208" y="0"/>
                  <a:pt x="9813" y="302"/>
                  <a:pt x="9813" y="674"/>
                </a:cubicBezTo>
                <a:lnTo>
                  <a:pt x="9813" y="2753"/>
                </a:lnTo>
                <a:cubicBezTo>
                  <a:pt x="10026" y="2740"/>
                  <a:pt x="11348" y="2744"/>
                  <a:pt x="11574" y="2758"/>
                </a:cubicBezTo>
                <a:lnTo>
                  <a:pt x="11574" y="674"/>
                </a:lnTo>
                <a:cubicBezTo>
                  <a:pt x="11574" y="302"/>
                  <a:pt x="11180" y="0"/>
                  <a:pt x="10693" y="0"/>
                </a:cubicBezTo>
                <a:close/>
                <a:moveTo>
                  <a:pt x="18428" y="9068"/>
                </a:moveTo>
                <a:cubicBezTo>
                  <a:pt x="18228" y="7091"/>
                  <a:pt x="16423" y="3572"/>
                  <a:pt x="10662" y="3572"/>
                </a:cubicBezTo>
                <a:cubicBezTo>
                  <a:pt x="10661" y="3572"/>
                  <a:pt x="10660" y="3572"/>
                  <a:pt x="10659" y="3572"/>
                </a:cubicBezTo>
                <a:cubicBezTo>
                  <a:pt x="10658" y="3572"/>
                  <a:pt x="10658" y="3572"/>
                  <a:pt x="10657" y="3572"/>
                </a:cubicBezTo>
                <a:cubicBezTo>
                  <a:pt x="10656" y="3572"/>
                  <a:pt x="10655" y="3572"/>
                  <a:pt x="10655" y="3572"/>
                </a:cubicBezTo>
                <a:cubicBezTo>
                  <a:pt x="10654" y="3572"/>
                  <a:pt x="10653" y="3572"/>
                  <a:pt x="10652" y="3572"/>
                </a:cubicBezTo>
                <a:cubicBezTo>
                  <a:pt x="4890" y="3572"/>
                  <a:pt x="3086" y="7091"/>
                  <a:pt x="2886" y="9068"/>
                </a:cubicBezTo>
                <a:cubicBezTo>
                  <a:pt x="2715" y="10852"/>
                  <a:pt x="4327" y="12514"/>
                  <a:pt x="4510" y="12775"/>
                </a:cubicBezTo>
                <a:cubicBezTo>
                  <a:pt x="4810" y="13201"/>
                  <a:pt x="6695" y="14825"/>
                  <a:pt x="6762" y="15807"/>
                </a:cubicBezTo>
                <a:cubicBezTo>
                  <a:pt x="6855" y="17159"/>
                  <a:pt x="7070" y="17195"/>
                  <a:pt x="7930" y="17355"/>
                </a:cubicBezTo>
                <a:cubicBezTo>
                  <a:pt x="8807" y="17519"/>
                  <a:pt x="12507" y="17519"/>
                  <a:pt x="13383" y="17355"/>
                </a:cubicBezTo>
                <a:cubicBezTo>
                  <a:pt x="14243" y="17195"/>
                  <a:pt x="14459" y="17159"/>
                  <a:pt x="14552" y="15807"/>
                </a:cubicBezTo>
                <a:cubicBezTo>
                  <a:pt x="14619" y="14825"/>
                  <a:pt x="16504" y="13201"/>
                  <a:pt x="16803" y="12775"/>
                </a:cubicBezTo>
                <a:cubicBezTo>
                  <a:pt x="16987" y="12514"/>
                  <a:pt x="18599" y="10852"/>
                  <a:pt x="18428" y="9068"/>
                </a:cubicBezTo>
                <a:close/>
                <a:moveTo>
                  <a:pt x="13756" y="19204"/>
                </a:moveTo>
                <a:cubicBezTo>
                  <a:pt x="13756" y="18991"/>
                  <a:pt x="13530" y="18817"/>
                  <a:pt x="13251" y="18817"/>
                </a:cubicBezTo>
                <a:lnTo>
                  <a:pt x="8063" y="18817"/>
                </a:lnTo>
                <a:cubicBezTo>
                  <a:pt x="7783" y="18817"/>
                  <a:pt x="7557" y="18991"/>
                  <a:pt x="7557" y="19204"/>
                </a:cubicBezTo>
                <a:lnTo>
                  <a:pt x="7557" y="19204"/>
                </a:lnTo>
                <a:cubicBezTo>
                  <a:pt x="7557" y="19418"/>
                  <a:pt x="7783" y="19591"/>
                  <a:pt x="8063" y="19591"/>
                </a:cubicBezTo>
                <a:lnTo>
                  <a:pt x="13251" y="19591"/>
                </a:lnTo>
                <a:cubicBezTo>
                  <a:pt x="13530" y="19591"/>
                  <a:pt x="13756" y="19418"/>
                  <a:pt x="13756" y="19204"/>
                </a:cubicBezTo>
                <a:cubicBezTo>
                  <a:pt x="13756" y="19204"/>
                  <a:pt x="13756" y="19204"/>
                  <a:pt x="13756" y="19204"/>
                </a:cubicBezTo>
                <a:close/>
                <a:moveTo>
                  <a:pt x="13756" y="18147"/>
                </a:moveTo>
                <a:cubicBezTo>
                  <a:pt x="13756" y="17934"/>
                  <a:pt x="13530" y="17761"/>
                  <a:pt x="13251" y="17761"/>
                </a:cubicBezTo>
                <a:lnTo>
                  <a:pt x="8063" y="17761"/>
                </a:lnTo>
                <a:cubicBezTo>
                  <a:pt x="7783" y="17761"/>
                  <a:pt x="7557" y="17934"/>
                  <a:pt x="7557" y="18147"/>
                </a:cubicBezTo>
                <a:lnTo>
                  <a:pt x="7557" y="18147"/>
                </a:lnTo>
                <a:cubicBezTo>
                  <a:pt x="7557" y="18361"/>
                  <a:pt x="7783" y="18535"/>
                  <a:pt x="8063" y="18535"/>
                </a:cubicBezTo>
                <a:lnTo>
                  <a:pt x="13251" y="18535"/>
                </a:lnTo>
                <a:cubicBezTo>
                  <a:pt x="13530" y="18535"/>
                  <a:pt x="13756" y="18361"/>
                  <a:pt x="13756" y="18147"/>
                </a:cubicBezTo>
                <a:cubicBezTo>
                  <a:pt x="13756" y="18147"/>
                  <a:pt x="13756" y="18147"/>
                  <a:pt x="13756" y="18147"/>
                </a:cubicBezTo>
                <a:close/>
                <a:moveTo>
                  <a:pt x="8400" y="19874"/>
                </a:moveTo>
                <a:lnTo>
                  <a:pt x="12913" y="19874"/>
                </a:lnTo>
                <a:cubicBezTo>
                  <a:pt x="12913" y="20827"/>
                  <a:pt x="11903" y="21600"/>
                  <a:pt x="10657" y="21600"/>
                </a:cubicBezTo>
                <a:cubicBezTo>
                  <a:pt x="9411" y="21600"/>
                  <a:pt x="8400" y="20827"/>
                  <a:pt x="8400" y="19874"/>
                </a:cubicBezTo>
                <a:close/>
              </a:path>
            </a:pathLst>
          </a:custGeom>
          <a:solidFill>
            <a:schemeClr val="bg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algn="l" defTabSz="457200">
              <a:defRPr sz="30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1" name="Номер слайда 1"/>
          <p:cNvSpPr txBox="1">
            <a:spLocks/>
          </p:cNvSpPr>
          <p:nvPr userDrawn="1"/>
        </p:nvSpPr>
        <p:spPr>
          <a:xfrm flipH="1">
            <a:off x="10360354" y="7201011"/>
            <a:ext cx="360000" cy="31591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1042951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476" algn="l" defTabSz="1042951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951" algn="l" defTabSz="1042951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427" algn="l" defTabSz="1042951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904" algn="l" defTabSz="1042951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379" algn="l" defTabSz="1042951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855" algn="l" defTabSz="1042951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331" algn="l" defTabSz="1042951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807" algn="l" defTabSz="1042951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7A2B22E-857C-439A-88C9-DE1A32345DF3}" type="slidenum">
              <a:rPr lang="ru-RU" smtClean="0"/>
              <a:pPr/>
              <a:t>‹#›</a:t>
            </a:fld>
            <a:endParaRPr lang="ru-RU" dirty="0"/>
          </a:p>
        </p:txBody>
      </p:sp>
      <p:graphicFrame>
        <p:nvGraphicFramePr>
          <p:cNvPr id="22" name="Таблица 21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1548732764"/>
              </p:ext>
            </p:extLst>
          </p:nvPr>
        </p:nvGraphicFramePr>
        <p:xfrm>
          <a:off x="306388" y="1787031"/>
          <a:ext cx="10080626" cy="4094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313">
                  <a:extLst>
                    <a:ext uri="{9D8B030D-6E8A-4147-A177-3AD203B41FA5}">
                      <a16:colId xmlns="" xmlns:a16="http://schemas.microsoft.com/office/drawing/2014/main" val="1004302937"/>
                    </a:ext>
                  </a:extLst>
                </a:gridCol>
                <a:gridCol w="5040313">
                  <a:extLst>
                    <a:ext uri="{9D8B030D-6E8A-4147-A177-3AD203B41FA5}">
                      <a16:colId xmlns="" xmlns:a16="http://schemas.microsoft.com/office/drawing/2014/main" val="730730775"/>
                    </a:ext>
                  </a:extLst>
                </a:gridCol>
              </a:tblGrid>
              <a:tr h="2047427"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КАТЕГОРИЯ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БРЕНД</a:t>
                      </a:r>
                    </a:p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SDFSD</a:t>
                      </a:r>
                      <a:endParaRPr lang="ru-RU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57505835"/>
                  </a:ext>
                </a:extLst>
              </a:tr>
              <a:tr h="204742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АУДИТОРИЯ 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КУЛЬТУРА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53129920"/>
                  </a:ext>
                </a:extLst>
              </a:tr>
            </a:tbl>
          </a:graphicData>
        </a:graphic>
      </p:graphicFrame>
      <p:sp>
        <p:nvSpPr>
          <p:cNvPr id="23" name="Овал 22"/>
          <p:cNvSpPr/>
          <p:nvPr userDrawn="1"/>
        </p:nvSpPr>
        <p:spPr>
          <a:xfrm>
            <a:off x="3253967" y="2101765"/>
            <a:ext cx="4185465" cy="34653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НАПРЯЖЕНИЕ</a:t>
            </a:r>
            <a:r>
              <a:rPr lang="ru-RU" b="1" dirty="0" smtClean="0"/>
              <a:t> </a:t>
            </a:r>
          </a:p>
          <a:p>
            <a:pPr algn="ctr"/>
            <a:endParaRPr lang="ru-RU" b="1" dirty="0" smtClean="0"/>
          </a:p>
          <a:p>
            <a:pPr algn="ctr"/>
            <a:endParaRPr lang="ru-RU" b="1" dirty="0"/>
          </a:p>
          <a:p>
            <a:pPr algn="ctr"/>
            <a:endParaRPr lang="ru-RU" b="1" dirty="0" smtClean="0"/>
          </a:p>
          <a:p>
            <a:pPr algn="ctr"/>
            <a:endParaRPr lang="ru-RU" b="1" dirty="0"/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ЦЕЛЬ БРЕНДА</a:t>
            </a:r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ru-RU" b="1" dirty="0" smtClean="0"/>
          </a:p>
        </p:txBody>
      </p:sp>
      <p:sp>
        <p:nvSpPr>
          <p:cNvPr id="24" name="Двойная стрелка влево/вправо 23"/>
          <p:cNvSpPr/>
          <p:nvPr userDrawn="1"/>
        </p:nvSpPr>
        <p:spPr>
          <a:xfrm rot="5400000">
            <a:off x="5032548" y="3879037"/>
            <a:ext cx="628301" cy="223506"/>
          </a:xfrm>
          <a:prstGeom prst="left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>
          <a:xfrm>
            <a:off x="306388" y="2101356"/>
            <a:ext cx="2947987" cy="1709737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5" name="Текст 5"/>
          <p:cNvSpPr>
            <a:spLocks noGrp="1"/>
          </p:cNvSpPr>
          <p:nvPr>
            <p:ph type="body" sz="quarter" idx="15"/>
          </p:nvPr>
        </p:nvSpPr>
        <p:spPr>
          <a:xfrm>
            <a:off x="306388" y="4149475"/>
            <a:ext cx="2947987" cy="1709737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6" name="Текст 5"/>
          <p:cNvSpPr>
            <a:spLocks noGrp="1"/>
          </p:cNvSpPr>
          <p:nvPr>
            <p:ph type="body" sz="quarter" idx="16"/>
          </p:nvPr>
        </p:nvSpPr>
        <p:spPr>
          <a:xfrm>
            <a:off x="7394268" y="2101355"/>
            <a:ext cx="2947987" cy="1709737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7" name="Текст 5"/>
          <p:cNvSpPr>
            <a:spLocks noGrp="1"/>
          </p:cNvSpPr>
          <p:nvPr>
            <p:ph type="body" sz="quarter" idx="17"/>
          </p:nvPr>
        </p:nvSpPr>
        <p:spPr>
          <a:xfrm>
            <a:off x="7390226" y="4152876"/>
            <a:ext cx="2947987" cy="1709737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8" name="Текст 5"/>
          <p:cNvSpPr>
            <a:spLocks noGrp="1"/>
          </p:cNvSpPr>
          <p:nvPr>
            <p:ph type="body" sz="quarter" idx="18" hasCustomPrompt="1"/>
          </p:nvPr>
        </p:nvSpPr>
        <p:spPr>
          <a:xfrm>
            <a:off x="4176570" y="4566457"/>
            <a:ext cx="2385266" cy="773767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30" name="Текст 5"/>
          <p:cNvSpPr>
            <a:spLocks noGrp="1"/>
          </p:cNvSpPr>
          <p:nvPr>
            <p:ph type="body" sz="quarter" idx="20" hasCustomPrompt="1"/>
          </p:nvPr>
        </p:nvSpPr>
        <p:spPr>
          <a:xfrm>
            <a:off x="4154067" y="2976322"/>
            <a:ext cx="2385266" cy="773767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31" name="Текст 7"/>
          <p:cNvSpPr>
            <a:spLocks noGrp="1"/>
          </p:cNvSpPr>
          <p:nvPr>
            <p:ph type="body" sz="quarter" idx="22"/>
          </p:nvPr>
        </p:nvSpPr>
        <p:spPr>
          <a:xfrm>
            <a:off x="1025200" y="6218112"/>
            <a:ext cx="9094788" cy="262209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32" name="Текст 7"/>
          <p:cNvSpPr>
            <a:spLocks noGrp="1"/>
          </p:cNvSpPr>
          <p:nvPr>
            <p:ph type="body" sz="quarter" idx="23"/>
          </p:nvPr>
        </p:nvSpPr>
        <p:spPr>
          <a:xfrm>
            <a:off x="1025200" y="6480321"/>
            <a:ext cx="9094788" cy="262209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33" name="Текст 7"/>
          <p:cNvSpPr>
            <a:spLocks noGrp="1"/>
          </p:cNvSpPr>
          <p:nvPr>
            <p:ph type="body" sz="quarter" idx="24"/>
          </p:nvPr>
        </p:nvSpPr>
        <p:spPr>
          <a:xfrm>
            <a:off x="1025046" y="6742530"/>
            <a:ext cx="9094788" cy="262209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34" name="Текст 7"/>
          <p:cNvSpPr>
            <a:spLocks noGrp="1"/>
          </p:cNvSpPr>
          <p:nvPr>
            <p:ph type="body" sz="quarter" idx="25"/>
          </p:nvPr>
        </p:nvSpPr>
        <p:spPr>
          <a:xfrm>
            <a:off x="1025047" y="5954946"/>
            <a:ext cx="9094787" cy="25983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97513" y="5906096"/>
            <a:ext cx="1147045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/>
              <a:t>FROM</a:t>
            </a:r>
            <a:r>
              <a:rPr lang="ru-RU" sz="2000" b="1" dirty="0" smtClean="0"/>
              <a:t>:</a:t>
            </a:r>
            <a:r>
              <a:rPr lang="en-US" sz="2000" b="1" dirty="0" smtClean="0"/>
              <a:t>    </a:t>
            </a:r>
            <a:endParaRPr lang="ru-RU" sz="900" dirty="0"/>
          </a:p>
        </p:txBody>
      </p:sp>
      <p:sp>
        <p:nvSpPr>
          <p:cNvPr id="36" name="Прямоугольник 35"/>
          <p:cNvSpPr/>
          <p:nvPr userDrawn="1"/>
        </p:nvSpPr>
        <p:spPr>
          <a:xfrm>
            <a:off x="227124" y="6165759"/>
            <a:ext cx="7681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ТО:</a:t>
            </a:r>
            <a:r>
              <a:rPr lang="en-US" sz="2000" b="1" dirty="0" smtClean="0"/>
              <a:t>    </a:t>
            </a:r>
            <a:endParaRPr lang="ru-RU" sz="900" dirty="0"/>
          </a:p>
        </p:txBody>
      </p:sp>
      <p:sp>
        <p:nvSpPr>
          <p:cNvPr id="37" name="Прямоугольник 36"/>
          <p:cNvSpPr/>
          <p:nvPr userDrawn="1"/>
        </p:nvSpPr>
        <p:spPr>
          <a:xfrm>
            <a:off x="197359" y="6423976"/>
            <a:ext cx="7081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/>
              <a:t>BY</a:t>
            </a:r>
            <a:r>
              <a:rPr lang="ru-RU" sz="2000" b="1" dirty="0" smtClean="0"/>
              <a:t>:</a:t>
            </a:r>
            <a:r>
              <a:rPr lang="en-US" sz="2000" b="1" dirty="0" smtClean="0"/>
              <a:t>    </a:t>
            </a:r>
            <a:endParaRPr lang="ru-RU" sz="900" dirty="0"/>
          </a:p>
        </p:txBody>
      </p:sp>
      <p:sp>
        <p:nvSpPr>
          <p:cNvPr id="38" name="Прямоугольник 37"/>
          <p:cNvSpPr/>
          <p:nvPr userDrawn="1"/>
        </p:nvSpPr>
        <p:spPr>
          <a:xfrm>
            <a:off x="197513" y="6665886"/>
            <a:ext cx="8698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/>
              <a:t>RTB</a:t>
            </a:r>
            <a:r>
              <a:rPr lang="ru-RU" sz="2000" b="1" dirty="0" smtClean="0"/>
              <a:t>:</a:t>
            </a:r>
            <a:r>
              <a:rPr lang="en-US" sz="2000" b="1" dirty="0" smtClean="0"/>
              <a:t>    </a:t>
            </a:r>
            <a:endParaRPr lang="ru-RU" sz="900" dirty="0"/>
          </a:p>
        </p:txBody>
      </p:sp>
    </p:spTree>
    <p:extLst>
      <p:ext uri="{BB962C8B-B14F-4D97-AF65-F5344CB8AC3E}">
        <p14:creationId xmlns:p14="http://schemas.microsoft.com/office/powerpoint/2010/main" val="3973665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Заголовок 42"/>
          <p:cNvSpPr>
            <a:spLocks noGrp="1"/>
          </p:cNvSpPr>
          <p:nvPr userDrawn="1">
            <p:ph type="title" hasCustomPrompt="1"/>
          </p:nvPr>
        </p:nvSpPr>
        <p:spPr>
          <a:xfrm>
            <a:off x="1321512" y="360363"/>
            <a:ext cx="9065501" cy="717919"/>
          </a:xfrm>
          <a:prstGeom prst="rect">
            <a:avLst/>
          </a:prstGeom>
        </p:spPr>
        <p:txBody>
          <a:bodyPr anchor="ctr"/>
          <a:lstStyle>
            <a:lvl1pPr algn="l">
              <a:defRPr sz="4800" b="0" spc="-150">
                <a:solidFill>
                  <a:srgbClr val="433B62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grpSp>
        <p:nvGrpSpPr>
          <p:cNvPr id="2" name="Группа 1"/>
          <p:cNvGrpSpPr/>
          <p:nvPr userDrawn="1"/>
        </p:nvGrpSpPr>
        <p:grpSpPr>
          <a:xfrm>
            <a:off x="0" y="365501"/>
            <a:ext cx="1321512" cy="715588"/>
            <a:chOff x="0" y="365501"/>
            <a:chExt cx="1321512" cy="715588"/>
          </a:xfrm>
          <a:solidFill>
            <a:srgbClr val="433B62"/>
          </a:solidFill>
        </p:grpSpPr>
        <p:sp>
          <p:nvSpPr>
            <p:cNvPr id="44" name="Пятиугольник 43"/>
            <p:cNvSpPr/>
            <p:nvPr userDrawn="1"/>
          </p:nvSpPr>
          <p:spPr>
            <a:xfrm>
              <a:off x="0" y="365501"/>
              <a:ext cx="1321512" cy="715588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Shape 28"/>
            <p:cNvSpPr/>
            <p:nvPr userDrawn="1"/>
          </p:nvSpPr>
          <p:spPr>
            <a:xfrm rot="646233">
              <a:off x="345496" y="449765"/>
              <a:ext cx="630521" cy="5484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097" y="15438"/>
                  </a:lnTo>
                  <a:lnTo>
                    <a:pt x="5592" y="20234"/>
                  </a:lnTo>
                  <a:cubicBezTo>
                    <a:pt x="5592" y="20234"/>
                    <a:pt x="0" y="21600"/>
                    <a:pt x="0" y="21600"/>
                  </a:cubicBezTo>
                  <a:close/>
                  <a:moveTo>
                    <a:pt x="6275" y="19576"/>
                  </a:moveTo>
                  <a:lnTo>
                    <a:pt x="2779" y="14780"/>
                  </a:lnTo>
                  <a:lnTo>
                    <a:pt x="14944" y="3046"/>
                  </a:lnTo>
                  <a:lnTo>
                    <a:pt x="18443" y="7840"/>
                  </a:lnTo>
                  <a:cubicBezTo>
                    <a:pt x="18443" y="7840"/>
                    <a:pt x="6275" y="19576"/>
                    <a:pt x="6275" y="19576"/>
                  </a:cubicBezTo>
                  <a:close/>
                  <a:moveTo>
                    <a:pt x="19138" y="7167"/>
                  </a:moveTo>
                  <a:lnTo>
                    <a:pt x="15640" y="2373"/>
                  </a:lnTo>
                  <a:lnTo>
                    <a:pt x="18101" y="0"/>
                  </a:lnTo>
                  <a:lnTo>
                    <a:pt x="21600" y="4794"/>
                  </a:lnTo>
                  <a:cubicBezTo>
                    <a:pt x="21600" y="4794"/>
                    <a:pt x="19138" y="7167"/>
                    <a:pt x="19138" y="7167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/>
            </a:p>
          </p:txBody>
        </p:sp>
      </p:grpSp>
      <p:pic>
        <p:nvPicPr>
          <p:cNvPr id="46" name="Рисунок 4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58"/>
          <a:stretch/>
        </p:blipFill>
        <p:spPr>
          <a:xfrm>
            <a:off x="9667182" y="7346724"/>
            <a:ext cx="675073" cy="113162"/>
          </a:xfrm>
          <a:prstGeom prst="rect">
            <a:avLst/>
          </a:prstGeom>
        </p:spPr>
      </p:pic>
      <p:grpSp>
        <p:nvGrpSpPr>
          <p:cNvPr id="41" name="Группа 40"/>
          <p:cNvGrpSpPr/>
          <p:nvPr userDrawn="1"/>
        </p:nvGrpSpPr>
        <p:grpSpPr>
          <a:xfrm>
            <a:off x="0" y="7200900"/>
            <a:ext cx="10387013" cy="360363"/>
            <a:chOff x="0" y="7200900"/>
            <a:chExt cx="10387013" cy="360363"/>
          </a:xfrm>
          <a:solidFill>
            <a:srgbClr val="83BC00"/>
          </a:solidFill>
        </p:grpSpPr>
        <p:sp>
          <p:nvSpPr>
            <p:cNvPr id="42" name="Прямоугольник 41"/>
            <p:cNvSpPr/>
            <p:nvPr userDrawn="1"/>
          </p:nvSpPr>
          <p:spPr>
            <a:xfrm>
              <a:off x="0" y="7200900"/>
              <a:ext cx="10387013" cy="36036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8" name="Рисунок 4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258"/>
            <a:stretch/>
          </p:blipFill>
          <p:spPr>
            <a:xfrm>
              <a:off x="9667182" y="7302387"/>
              <a:ext cx="675073" cy="113162"/>
            </a:xfrm>
            <a:prstGeom prst="rect">
              <a:avLst/>
            </a:prstGeom>
            <a:grpFill/>
          </p:spPr>
        </p:pic>
      </p:grpSp>
      <p:sp>
        <p:nvSpPr>
          <p:cNvPr id="40" name="Номер слайда 5"/>
          <p:cNvSpPr>
            <a:spLocks noGrp="1"/>
          </p:cNvSpPr>
          <p:nvPr>
            <p:ph type="sldNum" sz="quarter" idx="13"/>
          </p:nvPr>
        </p:nvSpPr>
        <p:spPr>
          <a:xfrm flipH="1">
            <a:off x="10360354" y="7201011"/>
            <a:ext cx="360000" cy="315915"/>
          </a:xfrm>
          <a:prstGeom prst="rect">
            <a:avLst/>
          </a:prstGeom>
          <a:noFill/>
        </p:spPr>
        <p:txBody>
          <a:bodyPr anchor="ctr"/>
          <a:lstStyle>
            <a:lvl1pPr algn="ctr">
              <a:defRPr sz="1200" b="0" spc="-15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fld id="{97A2B22E-857C-439A-88C9-DE1A32345DF3}" type="slidenum">
              <a:rPr lang="ru-RU" smtClean="0"/>
              <a:pPr/>
              <a:t>‹#›</a:t>
            </a:fld>
            <a:endParaRPr lang="ru-RU" dirty="0"/>
          </a:p>
        </p:txBody>
      </p:sp>
      <p:graphicFrame>
        <p:nvGraphicFramePr>
          <p:cNvPr id="45" name="Таблица 4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05965971"/>
              </p:ext>
            </p:extLst>
          </p:nvPr>
        </p:nvGraphicFramePr>
        <p:xfrm>
          <a:off x="2197142" y="1350963"/>
          <a:ext cx="6865585" cy="5400000"/>
        </p:xfrm>
        <a:graphic>
          <a:graphicData uri="http://schemas.openxmlformats.org/drawingml/2006/table">
            <a:tbl>
              <a:tblPr firstRow="1">
                <a:tableStyleId>{5DA37D80-6434-44D0-A028-1B22A696006F}</a:tableStyleId>
              </a:tblPr>
              <a:tblGrid>
                <a:gridCol w="1105585">
                  <a:extLst>
                    <a:ext uri="{9D8B030D-6E8A-4147-A177-3AD203B41FA5}">
                      <a16:colId xmlns="" xmlns:a16="http://schemas.microsoft.com/office/drawing/2014/main" val="1173326202"/>
                    </a:ext>
                  </a:extLst>
                </a:gridCol>
                <a:gridCol w="5760000">
                  <a:extLst>
                    <a:ext uri="{9D8B030D-6E8A-4147-A177-3AD203B41FA5}">
                      <a16:colId xmlns="" xmlns:a16="http://schemas.microsoft.com/office/drawing/2014/main" val="3532684981"/>
                    </a:ext>
                  </a:extLst>
                </a:gridCol>
              </a:tblGrid>
              <a:tr h="10800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ea typeface="Avenir Book"/>
                          <a:cs typeface="Avenir Book"/>
                          <a:sym typeface="Avenir Book"/>
                        </a:rPr>
                        <a:t>КТО? КОМПАНИЯ, ПРОДУКТ, АКЦИЯ</a:t>
                      </a:r>
                    </a:p>
                    <a:p>
                      <a:endParaRPr lang="ru-RU" sz="1800" dirty="0"/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89767030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ea typeface="Avenir Book"/>
                          <a:cs typeface="Avenir Book"/>
                          <a:sym typeface="Avenir Book"/>
                        </a:rPr>
                        <a:t>ДЛЯ КОГО? ЦА</a:t>
                      </a:r>
                    </a:p>
                    <a:p>
                      <a:endParaRPr lang="ru-RU" sz="1800" dirty="0"/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00685473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ea typeface="Avenir Book"/>
                          <a:cs typeface="Avenir Book"/>
                          <a:sym typeface="Avenir Book"/>
                        </a:rPr>
                        <a:t>ЧТО</a:t>
                      </a:r>
                      <a:r>
                        <a:rPr lang="en-US" sz="1800" b="1" dirty="0" smtClean="0">
                          <a:latin typeface="+mn-lt"/>
                          <a:ea typeface="Avenir Book"/>
                          <a:cs typeface="Avenir Book"/>
                          <a:sym typeface="Avenir Book"/>
                        </a:rPr>
                        <a:t>?</a:t>
                      </a:r>
                      <a:r>
                        <a:rPr lang="en-US" sz="1800" b="1" baseline="0" dirty="0" smtClean="0">
                          <a:latin typeface="+mn-lt"/>
                          <a:ea typeface="Avenir Book"/>
                          <a:cs typeface="Avenir Book"/>
                          <a:sym typeface="Avenir Book"/>
                        </a:rPr>
                        <a:t> </a:t>
                      </a:r>
                      <a:r>
                        <a:rPr lang="ru-RU" sz="1800" b="1" baseline="0" dirty="0" smtClean="0">
                          <a:latin typeface="+mn-lt"/>
                          <a:ea typeface="Avenir Book"/>
                          <a:cs typeface="Avenir Book"/>
                          <a:sym typeface="Avenir Book"/>
                        </a:rPr>
                        <a:t>СООБЩЕНИЕ, ВЫГОДНОЕ </a:t>
                      </a:r>
                      <a:endParaRPr lang="ru-RU" sz="1800" b="1" dirty="0" smtClean="0">
                        <a:latin typeface="+mn-lt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77417786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ea typeface="Avenir Book"/>
                          <a:cs typeface="Avenir Book"/>
                          <a:sym typeface="Avenir Book"/>
                        </a:rPr>
                        <a:t>ЗАЧЕМ</a:t>
                      </a:r>
                      <a:r>
                        <a:rPr lang="en-US" sz="1800" b="1" dirty="0" smtClean="0">
                          <a:latin typeface="+mn-lt"/>
                          <a:ea typeface="Avenir Book"/>
                          <a:cs typeface="Avenir Book"/>
                          <a:sym typeface="Avenir Book"/>
                        </a:rPr>
                        <a:t>?</a:t>
                      </a:r>
                      <a:r>
                        <a:rPr lang="en-US" sz="1800" b="1" baseline="0" dirty="0" smtClean="0">
                          <a:latin typeface="+mn-lt"/>
                          <a:ea typeface="Avenir Book"/>
                          <a:cs typeface="Avenir Book"/>
                          <a:sym typeface="Avenir Book"/>
                        </a:rPr>
                        <a:t>  </a:t>
                      </a:r>
                      <a:r>
                        <a:rPr lang="ru-RU" sz="1800" b="1" baseline="0" dirty="0" smtClean="0">
                          <a:latin typeface="+mn-lt"/>
                          <a:ea typeface="Avenir Book"/>
                          <a:cs typeface="Avenir Book"/>
                          <a:sym typeface="Avenir Book"/>
                        </a:rPr>
                        <a:t>МОТИВ ЦА </a:t>
                      </a:r>
                      <a:endParaRPr lang="ru-RU" sz="1800" b="1" dirty="0" smtClean="0">
                        <a:latin typeface="+mn-lt"/>
                        <a:ea typeface="Avenir Book"/>
                        <a:cs typeface="Avenir Book"/>
                        <a:sym typeface="Avenir Book"/>
                      </a:endParaRPr>
                    </a:p>
                    <a:p>
                      <a:endParaRPr lang="ru-RU" sz="1800" dirty="0"/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94070000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ea typeface="Avenir Book"/>
                          <a:cs typeface="Avenir Book"/>
                          <a:sym typeface="Avenir Book"/>
                        </a:rPr>
                        <a:t>ПОЧЕМУ? АРГУМЕНТ В ПОДДЕРЖКУ</a:t>
                      </a:r>
                      <a:endParaRPr lang="ru-RU" sz="1800" b="1" dirty="0" smtClean="0">
                        <a:latin typeface="+mn-lt"/>
                        <a:ea typeface="Avenir Book"/>
                        <a:cs typeface="Avenir Book"/>
                        <a:sym typeface="Avenir Book"/>
                      </a:endParaRPr>
                    </a:p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8116791"/>
                  </a:ext>
                </a:extLst>
              </a:tr>
            </a:tbl>
          </a:graphicData>
        </a:graphic>
      </p:graphicFrame>
      <p:grpSp>
        <p:nvGrpSpPr>
          <p:cNvPr id="47" name="Группа 46"/>
          <p:cNvGrpSpPr/>
          <p:nvPr userDrawn="1"/>
        </p:nvGrpSpPr>
        <p:grpSpPr>
          <a:xfrm>
            <a:off x="2368285" y="2686392"/>
            <a:ext cx="791564" cy="3972416"/>
            <a:chOff x="5569440" y="2735386"/>
            <a:chExt cx="791564" cy="3972416"/>
          </a:xfrm>
        </p:grpSpPr>
        <p:grpSp>
          <p:nvGrpSpPr>
            <p:cNvPr id="50" name="Группа 49"/>
            <p:cNvGrpSpPr/>
            <p:nvPr/>
          </p:nvGrpSpPr>
          <p:grpSpPr>
            <a:xfrm>
              <a:off x="5569440" y="4840331"/>
              <a:ext cx="791564" cy="679010"/>
              <a:chOff x="5569440" y="4840331"/>
              <a:chExt cx="791564" cy="679010"/>
            </a:xfrm>
          </p:grpSpPr>
          <p:sp>
            <p:nvSpPr>
              <p:cNvPr id="59" name="Shape 1968"/>
              <p:cNvSpPr/>
              <p:nvPr/>
            </p:nvSpPr>
            <p:spPr>
              <a:xfrm>
                <a:off x="5569440" y="4840331"/>
                <a:ext cx="791564" cy="6790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700" y="21600"/>
                    </a:moveTo>
                    <a:cubicBezTo>
                      <a:pt x="2700" y="21600"/>
                      <a:pt x="6096" y="18452"/>
                      <a:pt x="4720" y="17111"/>
                    </a:cubicBezTo>
                    <a:cubicBezTo>
                      <a:pt x="195" y="12701"/>
                      <a:pt x="0" y="10609"/>
                      <a:pt x="0" y="8938"/>
                    </a:cubicBezTo>
                    <a:cubicBezTo>
                      <a:pt x="0" y="4002"/>
                      <a:pt x="4835" y="0"/>
                      <a:pt x="10800" y="0"/>
                    </a:cubicBezTo>
                    <a:cubicBezTo>
                      <a:pt x="16765" y="0"/>
                      <a:pt x="21600" y="4002"/>
                      <a:pt x="21600" y="8938"/>
                    </a:cubicBezTo>
                    <a:cubicBezTo>
                      <a:pt x="21600" y="18733"/>
                      <a:pt x="2700" y="21600"/>
                      <a:pt x="2700" y="2160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/>
                <a:endParaRPr/>
              </a:p>
            </p:txBody>
          </p:sp>
          <p:sp>
            <p:nvSpPr>
              <p:cNvPr id="60" name="Shape 1969"/>
              <p:cNvSpPr/>
              <p:nvPr/>
            </p:nvSpPr>
            <p:spPr>
              <a:xfrm>
                <a:off x="5622600" y="5047605"/>
                <a:ext cx="639411" cy="15811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16767"/>
                      <a:pt x="1075" y="21600"/>
                      <a:pt x="2400" y="21600"/>
                    </a:cubicBezTo>
                    <a:cubicBezTo>
                      <a:pt x="3725" y="21600"/>
                      <a:pt x="4800" y="16767"/>
                      <a:pt x="4800" y="10800"/>
                    </a:cubicBezTo>
                    <a:cubicBezTo>
                      <a:pt x="4800" y="4836"/>
                      <a:pt x="3725" y="0"/>
                      <a:pt x="2400" y="0"/>
                    </a:cubicBezTo>
                    <a:cubicBezTo>
                      <a:pt x="1075" y="0"/>
                      <a:pt x="0" y="4836"/>
                      <a:pt x="0" y="10800"/>
                    </a:cubicBezTo>
                    <a:close/>
                    <a:moveTo>
                      <a:pt x="16800" y="10800"/>
                    </a:moveTo>
                    <a:cubicBezTo>
                      <a:pt x="16800" y="16767"/>
                      <a:pt x="17875" y="21600"/>
                      <a:pt x="19200" y="21600"/>
                    </a:cubicBezTo>
                    <a:cubicBezTo>
                      <a:pt x="20525" y="21600"/>
                      <a:pt x="21600" y="16767"/>
                      <a:pt x="21600" y="10800"/>
                    </a:cubicBezTo>
                    <a:cubicBezTo>
                      <a:pt x="21600" y="4836"/>
                      <a:pt x="20525" y="0"/>
                      <a:pt x="19200" y="0"/>
                    </a:cubicBezTo>
                    <a:cubicBezTo>
                      <a:pt x="17875" y="0"/>
                      <a:pt x="16800" y="4836"/>
                      <a:pt x="16800" y="10800"/>
                    </a:cubicBezTo>
                    <a:close/>
                    <a:moveTo>
                      <a:pt x="10800" y="0"/>
                    </a:moveTo>
                    <a:cubicBezTo>
                      <a:pt x="12125" y="0"/>
                      <a:pt x="13200" y="4836"/>
                      <a:pt x="13200" y="10800"/>
                    </a:cubicBezTo>
                    <a:cubicBezTo>
                      <a:pt x="13200" y="16767"/>
                      <a:pt x="12125" y="21600"/>
                      <a:pt x="10800" y="21600"/>
                    </a:cubicBezTo>
                    <a:cubicBezTo>
                      <a:pt x="9475" y="21600"/>
                      <a:pt x="8400" y="16767"/>
                      <a:pt x="8400" y="10800"/>
                    </a:cubicBezTo>
                    <a:cubicBezTo>
                      <a:pt x="8400" y="4836"/>
                      <a:pt x="9475" y="0"/>
                      <a:pt x="108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54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lvl="0" defTabSz="457200">
                  <a:defRPr sz="3000" cap="none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</p:grpSp>
        <p:grpSp>
          <p:nvGrpSpPr>
            <p:cNvPr id="51" name="Группа 50"/>
            <p:cNvGrpSpPr/>
            <p:nvPr/>
          </p:nvGrpSpPr>
          <p:grpSpPr>
            <a:xfrm>
              <a:off x="5577782" y="5841016"/>
              <a:ext cx="756849" cy="866786"/>
              <a:chOff x="5577782" y="5841016"/>
              <a:chExt cx="756849" cy="866786"/>
            </a:xfrm>
          </p:grpSpPr>
          <p:sp>
            <p:nvSpPr>
              <p:cNvPr id="55" name="Shape 1971"/>
              <p:cNvSpPr/>
              <p:nvPr/>
            </p:nvSpPr>
            <p:spPr>
              <a:xfrm>
                <a:off x="5577782" y="5841016"/>
                <a:ext cx="756849" cy="56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00" y="0"/>
                    </a:moveTo>
                    <a:lnTo>
                      <a:pt x="20800" y="0"/>
                    </a:lnTo>
                    <a:cubicBezTo>
                      <a:pt x="21242" y="0"/>
                      <a:pt x="21600" y="4832"/>
                      <a:pt x="21600" y="10803"/>
                    </a:cubicBezTo>
                    <a:cubicBezTo>
                      <a:pt x="21600" y="16763"/>
                      <a:pt x="21242" y="21600"/>
                      <a:pt x="20800" y="21600"/>
                    </a:cubicBezTo>
                    <a:lnTo>
                      <a:pt x="800" y="21600"/>
                    </a:lnTo>
                    <a:cubicBezTo>
                      <a:pt x="358" y="21600"/>
                      <a:pt x="0" y="16763"/>
                      <a:pt x="0" y="10803"/>
                    </a:cubicBezTo>
                    <a:cubicBezTo>
                      <a:pt x="0" y="4832"/>
                      <a:pt x="358" y="0"/>
                      <a:pt x="80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/>
                <a:endParaRPr/>
              </a:p>
            </p:txBody>
          </p:sp>
          <p:sp>
            <p:nvSpPr>
              <p:cNvPr id="56" name="Shape 1972"/>
              <p:cNvSpPr/>
              <p:nvPr/>
            </p:nvSpPr>
            <p:spPr>
              <a:xfrm>
                <a:off x="5602718" y="5894876"/>
                <a:ext cx="700786" cy="8129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800" y="20855"/>
                    </a:moveTo>
                    <a:cubicBezTo>
                      <a:pt x="10561" y="20855"/>
                      <a:pt x="10368" y="20688"/>
                      <a:pt x="10368" y="20483"/>
                    </a:cubicBezTo>
                    <a:cubicBezTo>
                      <a:pt x="10368" y="20277"/>
                      <a:pt x="10561" y="20110"/>
                      <a:pt x="10800" y="20110"/>
                    </a:cubicBezTo>
                    <a:cubicBezTo>
                      <a:pt x="11038" y="20110"/>
                      <a:pt x="11232" y="20277"/>
                      <a:pt x="11232" y="20483"/>
                    </a:cubicBezTo>
                    <a:cubicBezTo>
                      <a:pt x="11232" y="20688"/>
                      <a:pt x="11038" y="20855"/>
                      <a:pt x="10800" y="20855"/>
                    </a:cubicBezTo>
                    <a:close/>
                    <a:moveTo>
                      <a:pt x="21600" y="16386"/>
                    </a:moveTo>
                    <a:lnTo>
                      <a:pt x="21600" y="0"/>
                    </a:lnTo>
                    <a:lnTo>
                      <a:pt x="0" y="0"/>
                    </a:lnTo>
                    <a:lnTo>
                      <a:pt x="0" y="16386"/>
                    </a:lnTo>
                    <a:lnTo>
                      <a:pt x="10368" y="16386"/>
                    </a:lnTo>
                    <a:lnTo>
                      <a:pt x="10368" y="19440"/>
                    </a:lnTo>
                    <a:cubicBezTo>
                      <a:pt x="9867" y="19595"/>
                      <a:pt x="9504" y="19998"/>
                      <a:pt x="9504" y="20482"/>
                    </a:cubicBezTo>
                    <a:cubicBezTo>
                      <a:pt x="9504" y="21099"/>
                      <a:pt x="10085" y="21600"/>
                      <a:pt x="10800" y="21600"/>
                    </a:cubicBezTo>
                    <a:cubicBezTo>
                      <a:pt x="11516" y="21600"/>
                      <a:pt x="12096" y="21099"/>
                      <a:pt x="12096" y="20482"/>
                    </a:cubicBezTo>
                    <a:cubicBezTo>
                      <a:pt x="12096" y="19998"/>
                      <a:pt x="11733" y="19595"/>
                      <a:pt x="11232" y="19440"/>
                    </a:cubicBezTo>
                    <a:lnTo>
                      <a:pt x="11232" y="16386"/>
                    </a:lnTo>
                    <a:cubicBezTo>
                      <a:pt x="11232" y="16386"/>
                      <a:pt x="21600" y="16386"/>
                      <a:pt x="21600" y="16386"/>
                    </a:cubicBezTo>
                    <a:close/>
                  </a:path>
                </a:pathLst>
              </a:custGeom>
              <a:solidFill>
                <a:srgbClr val="DCDEE0"/>
              </a:solidFill>
              <a:ln w="254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lvl="0" defTabSz="457200">
                  <a:defRPr sz="3000" cap="none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57" name="Shape 1973"/>
              <p:cNvSpPr/>
              <p:nvPr/>
            </p:nvSpPr>
            <p:spPr>
              <a:xfrm>
                <a:off x="5654314" y="6070765"/>
                <a:ext cx="592620" cy="3730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9800"/>
                    </a:moveTo>
                    <a:lnTo>
                      <a:pt x="5082" y="12600"/>
                    </a:lnTo>
                    <a:lnTo>
                      <a:pt x="12706" y="12600"/>
                    </a:lnTo>
                    <a:lnTo>
                      <a:pt x="20329" y="0"/>
                    </a:lnTo>
                    <a:lnTo>
                      <a:pt x="21600" y="0"/>
                    </a:lnTo>
                    <a:lnTo>
                      <a:pt x="21600" y="3600"/>
                    </a:lnTo>
                    <a:lnTo>
                      <a:pt x="13976" y="16201"/>
                    </a:lnTo>
                    <a:lnTo>
                      <a:pt x="6353" y="16201"/>
                    </a:lnTo>
                    <a:lnTo>
                      <a:pt x="2541" y="21600"/>
                    </a:lnTo>
                    <a:lnTo>
                      <a:pt x="0" y="21600"/>
                    </a:lnTo>
                    <a:cubicBezTo>
                      <a:pt x="0" y="21600"/>
                      <a:pt x="0" y="19800"/>
                      <a:pt x="0" y="1980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54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lvl="0" defTabSz="457200">
                  <a:defRPr sz="3000" cap="none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  <p:sp>
            <p:nvSpPr>
              <p:cNvPr id="58" name="Shape 1974"/>
              <p:cNvSpPr/>
              <p:nvPr/>
            </p:nvSpPr>
            <p:spPr>
              <a:xfrm>
                <a:off x="5658134" y="5946566"/>
                <a:ext cx="353697" cy="24757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8640" y="21600"/>
                    </a:lnTo>
                    <a:lnTo>
                      <a:pt x="8640" y="18513"/>
                    </a:lnTo>
                    <a:lnTo>
                      <a:pt x="0" y="18513"/>
                    </a:lnTo>
                    <a:cubicBezTo>
                      <a:pt x="0" y="18513"/>
                      <a:pt x="0" y="21600"/>
                      <a:pt x="0" y="21600"/>
                    </a:cubicBezTo>
                    <a:close/>
                    <a:moveTo>
                      <a:pt x="0" y="15428"/>
                    </a:moveTo>
                    <a:lnTo>
                      <a:pt x="12960" y="15428"/>
                    </a:lnTo>
                    <a:lnTo>
                      <a:pt x="12960" y="12341"/>
                    </a:lnTo>
                    <a:lnTo>
                      <a:pt x="0" y="12341"/>
                    </a:lnTo>
                    <a:cubicBezTo>
                      <a:pt x="0" y="12341"/>
                      <a:pt x="0" y="15428"/>
                      <a:pt x="0" y="15428"/>
                    </a:cubicBezTo>
                    <a:close/>
                    <a:moveTo>
                      <a:pt x="0" y="9255"/>
                    </a:moveTo>
                    <a:lnTo>
                      <a:pt x="21600" y="9255"/>
                    </a:lnTo>
                    <a:lnTo>
                      <a:pt x="21600" y="6169"/>
                    </a:lnTo>
                    <a:lnTo>
                      <a:pt x="0" y="6169"/>
                    </a:lnTo>
                    <a:cubicBezTo>
                      <a:pt x="0" y="6169"/>
                      <a:pt x="0" y="9255"/>
                      <a:pt x="0" y="9255"/>
                    </a:cubicBezTo>
                    <a:close/>
                    <a:moveTo>
                      <a:pt x="0" y="0"/>
                    </a:moveTo>
                    <a:lnTo>
                      <a:pt x="8640" y="0"/>
                    </a:lnTo>
                    <a:lnTo>
                      <a:pt x="8640" y="3084"/>
                    </a:lnTo>
                    <a:lnTo>
                      <a:pt x="0" y="3084"/>
                    </a:lnTo>
                    <a:cubicBezTo>
                      <a:pt x="0" y="308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53585F"/>
              </a:solidFill>
              <a:ln w="254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lvl="0" defTabSz="457200">
                  <a:defRPr sz="3000" cap="none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/>
              </a:p>
            </p:txBody>
          </p:sp>
        </p:grpSp>
        <p:grpSp>
          <p:nvGrpSpPr>
            <p:cNvPr id="52" name="Группа 51"/>
            <p:cNvGrpSpPr/>
            <p:nvPr/>
          </p:nvGrpSpPr>
          <p:grpSpPr>
            <a:xfrm>
              <a:off x="5569440" y="2735386"/>
              <a:ext cx="773057" cy="1623222"/>
              <a:chOff x="5569440" y="2735386"/>
              <a:chExt cx="773057" cy="1623222"/>
            </a:xfrm>
          </p:grpSpPr>
          <p:sp>
            <p:nvSpPr>
              <p:cNvPr id="53" name="Shape 1967"/>
              <p:cNvSpPr/>
              <p:nvPr/>
            </p:nvSpPr>
            <p:spPr>
              <a:xfrm>
                <a:off x="5569440" y="3809012"/>
                <a:ext cx="773057" cy="5495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804" y="17534"/>
                    </a:moveTo>
                    <a:lnTo>
                      <a:pt x="7585" y="13236"/>
                    </a:lnTo>
                    <a:lnTo>
                      <a:pt x="2" y="21600"/>
                    </a:lnTo>
                    <a:lnTo>
                      <a:pt x="21599" y="21600"/>
                    </a:lnTo>
                    <a:lnTo>
                      <a:pt x="14024" y="13236"/>
                    </a:lnTo>
                    <a:cubicBezTo>
                      <a:pt x="14024" y="13236"/>
                      <a:pt x="10804" y="17534"/>
                      <a:pt x="10804" y="17534"/>
                    </a:cubicBezTo>
                    <a:close/>
                    <a:moveTo>
                      <a:pt x="15212" y="11650"/>
                    </a:moveTo>
                    <a:lnTo>
                      <a:pt x="21600" y="18700"/>
                    </a:lnTo>
                    <a:lnTo>
                      <a:pt x="21600" y="3121"/>
                    </a:lnTo>
                    <a:cubicBezTo>
                      <a:pt x="21600" y="3121"/>
                      <a:pt x="15212" y="11650"/>
                      <a:pt x="15212" y="11650"/>
                    </a:cubicBezTo>
                    <a:close/>
                    <a:moveTo>
                      <a:pt x="21469" y="185"/>
                    </a:moveTo>
                    <a:lnTo>
                      <a:pt x="21600" y="0"/>
                    </a:lnTo>
                    <a:lnTo>
                      <a:pt x="1" y="0"/>
                    </a:lnTo>
                    <a:lnTo>
                      <a:pt x="10804" y="14424"/>
                    </a:lnTo>
                    <a:cubicBezTo>
                      <a:pt x="10804" y="14424"/>
                      <a:pt x="21469" y="185"/>
                      <a:pt x="21469" y="185"/>
                    </a:cubicBezTo>
                    <a:close/>
                    <a:moveTo>
                      <a:pt x="6398" y="11651"/>
                    </a:moveTo>
                    <a:lnTo>
                      <a:pt x="0" y="18701"/>
                    </a:lnTo>
                    <a:lnTo>
                      <a:pt x="0" y="3108"/>
                    </a:lnTo>
                    <a:cubicBezTo>
                      <a:pt x="0" y="3108"/>
                      <a:pt x="6398" y="11651"/>
                      <a:pt x="6398" y="1165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/>
                <a:endParaRPr/>
              </a:p>
            </p:txBody>
          </p:sp>
          <p:sp>
            <p:nvSpPr>
              <p:cNvPr id="54" name="Shape 24"/>
              <p:cNvSpPr/>
              <p:nvPr/>
            </p:nvSpPr>
            <p:spPr>
              <a:xfrm>
                <a:off x="5587947" y="2735386"/>
                <a:ext cx="697479" cy="62011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484" extrusionOk="0">
                    <a:moveTo>
                      <a:pt x="19415" y="16649"/>
                    </a:moveTo>
                    <a:cubicBezTo>
                      <a:pt x="20161" y="16995"/>
                      <a:pt x="20794" y="17015"/>
                      <a:pt x="20797" y="18016"/>
                    </a:cubicBezTo>
                    <a:lnTo>
                      <a:pt x="21600" y="21484"/>
                    </a:lnTo>
                    <a:lnTo>
                      <a:pt x="0" y="21484"/>
                    </a:lnTo>
                    <a:cubicBezTo>
                      <a:pt x="91" y="20771"/>
                      <a:pt x="349" y="19060"/>
                      <a:pt x="573" y="18136"/>
                    </a:cubicBezTo>
                    <a:cubicBezTo>
                      <a:pt x="679" y="17700"/>
                      <a:pt x="1212" y="16975"/>
                      <a:pt x="2036" y="16624"/>
                    </a:cubicBezTo>
                    <a:cubicBezTo>
                      <a:pt x="4050" y="15766"/>
                      <a:pt x="6877" y="14370"/>
                      <a:pt x="7251" y="13724"/>
                    </a:cubicBezTo>
                    <a:cubicBezTo>
                      <a:pt x="7484" y="13323"/>
                      <a:pt x="7579" y="13743"/>
                      <a:pt x="7681" y="13421"/>
                    </a:cubicBezTo>
                    <a:cubicBezTo>
                      <a:pt x="7916" y="12679"/>
                      <a:pt x="7968" y="11587"/>
                      <a:pt x="7968" y="11587"/>
                    </a:cubicBezTo>
                    <a:cubicBezTo>
                      <a:pt x="7848" y="11494"/>
                      <a:pt x="7572" y="10786"/>
                      <a:pt x="7434" y="10117"/>
                    </a:cubicBezTo>
                    <a:cubicBezTo>
                      <a:pt x="7387" y="9891"/>
                      <a:pt x="7082" y="9884"/>
                      <a:pt x="6846" y="8995"/>
                    </a:cubicBezTo>
                    <a:cubicBezTo>
                      <a:pt x="6653" y="8263"/>
                      <a:pt x="6425" y="7272"/>
                      <a:pt x="6518" y="6932"/>
                    </a:cubicBezTo>
                    <a:cubicBezTo>
                      <a:pt x="6566" y="6758"/>
                      <a:pt x="6695" y="6822"/>
                      <a:pt x="6716" y="6831"/>
                    </a:cubicBezTo>
                    <a:cubicBezTo>
                      <a:pt x="6697" y="6706"/>
                      <a:pt x="6673" y="6705"/>
                      <a:pt x="6649" y="6531"/>
                    </a:cubicBezTo>
                    <a:cubicBezTo>
                      <a:pt x="6603" y="6199"/>
                      <a:pt x="6428" y="5653"/>
                      <a:pt x="6414" y="5330"/>
                    </a:cubicBezTo>
                    <a:cubicBezTo>
                      <a:pt x="6302" y="2941"/>
                      <a:pt x="6814" y="1517"/>
                      <a:pt x="7802" y="834"/>
                    </a:cubicBezTo>
                    <a:cubicBezTo>
                      <a:pt x="8064" y="653"/>
                      <a:pt x="9136" y="145"/>
                      <a:pt x="9462" y="64"/>
                    </a:cubicBezTo>
                    <a:cubicBezTo>
                      <a:pt x="10187" y="-116"/>
                      <a:pt x="11659" y="109"/>
                      <a:pt x="12338" y="443"/>
                    </a:cubicBezTo>
                    <a:cubicBezTo>
                      <a:pt x="14203" y="1346"/>
                      <a:pt x="14766" y="2285"/>
                      <a:pt x="14624" y="5330"/>
                    </a:cubicBezTo>
                    <a:cubicBezTo>
                      <a:pt x="14599" y="5877"/>
                      <a:pt x="14486" y="6618"/>
                      <a:pt x="14433" y="6945"/>
                    </a:cubicBezTo>
                    <a:cubicBezTo>
                      <a:pt x="14521" y="6860"/>
                      <a:pt x="14606" y="6807"/>
                      <a:pt x="14679" y="6813"/>
                    </a:cubicBezTo>
                    <a:cubicBezTo>
                      <a:pt x="14982" y="6833"/>
                      <a:pt x="14696" y="8105"/>
                      <a:pt x="14460" y="8995"/>
                    </a:cubicBezTo>
                    <a:cubicBezTo>
                      <a:pt x="14225" y="9884"/>
                      <a:pt x="13904" y="9888"/>
                      <a:pt x="13872" y="10117"/>
                    </a:cubicBezTo>
                    <a:cubicBezTo>
                      <a:pt x="13761" y="10901"/>
                      <a:pt x="13490" y="11361"/>
                      <a:pt x="13347" y="11576"/>
                    </a:cubicBezTo>
                    <a:cubicBezTo>
                      <a:pt x="13347" y="11576"/>
                      <a:pt x="13436" y="12775"/>
                      <a:pt x="13704" y="13449"/>
                    </a:cubicBezTo>
                    <a:cubicBezTo>
                      <a:pt x="13812" y="13730"/>
                      <a:pt x="13931" y="13430"/>
                      <a:pt x="14102" y="13742"/>
                    </a:cubicBezTo>
                    <a:cubicBezTo>
                      <a:pt x="14018" y="13588"/>
                      <a:pt x="14272" y="14339"/>
                      <a:pt x="15405" y="14858"/>
                    </a:cubicBezTo>
                    <a:cubicBezTo>
                      <a:pt x="17512" y="15825"/>
                      <a:pt x="18500" y="16226"/>
                      <a:pt x="19415" y="16649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61" name="Прямоугольник 60"/>
          <p:cNvSpPr/>
          <p:nvPr userDrawn="1"/>
        </p:nvSpPr>
        <p:spPr>
          <a:xfrm>
            <a:off x="2398728" y="1229665"/>
            <a:ext cx="69923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="1" dirty="0" smtClean="0">
                <a:solidFill>
                  <a:schemeClr val="accent2"/>
                </a:solidFill>
                <a:latin typeface="Franklin Gothic Medium" panose="020B0603020102020204" pitchFamily="34" charset="0"/>
                <a:ea typeface="Adobe Ming Std L" pitchFamily="18" charset="-128"/>
                <a:cs typeface="Adobe Hebrew" pitchFamily="18" charset="-79"/>
              </a:rPr>
              <a:t>?</a:t>
            </a:r>
            <a:endParaRPr lang="ru-RU" sz="8000" b="1" dirty="0">
              <a:solidFill>
                <a:schemeClr val="accent2"/>
              </a:solidFill>
              <a:latin typeface="Franklin Gothic Medium" panose="020B0603020102020204" pitchFamily="34" charset="0"/>
              <a:ea typeface="Adobe Ming Std L" pitchFamily="18" charset="-128"/>
              <a:cs typeface="Adobe Hebrew" pitchFamily="18" charset="-79"/>
            </a:endParaRPr>
          </a:p>
        </p:txBody>
      </p:sp>
      <p:sp>
        <p:nvSpPr>
          <p:cNvPr id="62" name="Текст 5"/>
          <p:cNvSpPr>
            <a:spLocks noGrp="1"/>
          </p:cNvSpPr>
          <p:nvPr>
            <p:ph type="body" sz="quarter" idx="16"/>
          </p:nvPr>
        </p:nvSpPr>
        <p:spPr>
          <a:xfrm>
            <a:off x="3321050" y="1620838"/>
            <a:ext cx="5741988" cy="76517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3" name="Текст 5"/>
          <p:cNvSpPr>
            <a:spLocks noGrp="1"/>
          </p:cNvSpPr>
          <p:nvPr>
            <p:ph type="body" sz="quarter" idx="17"/>
          </p:nvPr>
        </p:nvSpPr>
        <p:spPr>
          <a:xfrm>
            <a:off x="3321050" y="2720550"/>
            <a:ext cx="5741988" cy="76517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4" name="Текст 5"/>
          <p:cNvSpPr>
            <a:spLocks noGrp="1"/>
          </p:cNvSpPr>
          <p:nvPr>
            <p:ph type="body" sz="quarter" idx="18"/>
          </p:nvPr>
        </p:nvSpPr>
        <p:spPr>
          <a:xfrm>
            <a:off x="3312485" y="3802949"/>
            <a:ext cx="5741988" cy="76517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5" name="Текст 5"/>
          <p:cNvSpPr>
            <a:spLocks noGrp="1"/>
          </p:cNvSpPr>
          <p:nvPr>
            <p:ph type="body" sz="quarter" idx="19"/>
          </p:nvPr>
        </p:nvSpPr>
        <p:spPr>
          <a:xfrm>
            <a:off x="3312485" y="4868035"/>
            <a:ext cx="5741988" cy="76517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6" name="Текст 5"/>
          <p:cNvSpPr>
            <a:spLocks noGrp="1"/>
          </p:cNvSpPr>
          <p:nvPr>
            <p:ph type="body" sz="quarter" idx="20"/>
          </p:nvPr>
        </p:nvSpPr>
        <p:spPr>
          <a:xfrm>
            <a:off x="3329839" y="5985788"/>
            <a:ext cx="5741988" cy="76517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35" name="Shape 31"/>
          <p:cNvSpPr/>
          <p:nvPr userDrawn="1"/>
        </p:nvSpPr>
        <p:spPr>
          <a:xfrm>
            <a:off x="440874" y="428981"/>
            <a:ext cx="439763" cy="5806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50" h="21600" extrusionOk="0">
                <a:moveTo>
                  <a:pt x="16784" y="1264"/>
                </a:moveTo>
                <a:cubicBezTo>
                  <a:pt x="16363" y="1078"/>
                  <a:pt x="15824" y="1189"/>
                  <a:pt x="15581" y="1511"/>
                </a:cubicBezTo>
                <a:lnTo>
                  <a:pt x="14280" y="3236"/>
                </a:lnTo>
                <a:cubicBezTo>
                  <a:pt x="14867" y="3417"/>
                  <a:pt x="15381" y="3636"/>
                  <a:pt x="15831" y="3874"/>
                </a:cubicBezTo>
                <a:lnTo>
                  <a:pt x="17106" y="2185"/>
                </a:lnTo>
                <a:cubicBezTo>
                  <a:pt x="17349" y="1863"/>
                  <a:pt x="17205" y="1451"/>
                  <a:pt x="16784" y="1264"/>
                </a:cubicBezTo>
                <a:close/>
                <a:moveTo>
                  <a:pt x="21233" y="4689"/>
                </a:moveTo>
                <a:cubicBezTo>
                  <a:pt x="20988" y="4366"/>
                  <a:pt x="20450" y="4256"/>
                  <a:pt x="20028" y="4442"/>
                </a:cubicBezTo>
                <a:lnTo>
                  <a:pt x="17841" y="5408"/>
                </a:lnTo>
                <a:cubicBezTo>
                  <a:pt x="18203" y="5799"/>
                  <a:pt x="18487" y="6197"/>
                  <a:pt x="18711" y="6581"/>
                </a:cubicBezTo>
                <a:lnTo>
                  <a:pt x="20909" y="5610"/>
                </a:lnTo>
                <a:cubicBezTo>
                  <a:pt x="21331" y="5423"/>
                  <a:pt x="21475" y="5012"/>
                  <a:pt x="21233" y="4689"/>
                </a:cubicBezTo>
                <a:close/>
                <a:moveTo>
                  <a:pt x="1322" y="4393"/>
                </a:moveTo>
                <a:cubicBezTo>
                  <a:pt x="900" y="4207"/>
                  <a:pt x="362" y="4317"/>
                  <a:pt x="118" y="4640"/>
                </a:cubicBezTo>
                <a:cubicBezTo>
                  <a:pt x="-125" y="4963"/>
                  <a:pt x="19" y="5375"/>
                  <a:pt x="441" y="5561"/>
                </a:cubicBezTo>
                <a:lnTo>
                  <a:pt x="2633" y="6530"/>
                </a:lnTo>
                <a:cubicBezTo>
                  <a:pt x="2861" y="6146"/>
                  <a:pt x="3149" y="5751"/>
                  <a:pt x="3514" y="5362"/>
                </a:cubicBezTo>
                <a:cubicBezTo>
                  <a:pt x="3514" y="5362"/>
                  <a:pt x="1322" y="4393"/>
                  <a:pt x="1322" y="4393"/>
                </a:cubicBezTo>
                <a:close/>
                <a:moveTo>
                  <a:pt x="5797" y="1483"/>
                </a:moveTo>
                <a:cubicBezTo>
                  <a:pt x="5553" y="1160"/>
                  <a:pt x="5015" y="1050"/>
                  <a:pt x="4593" y="1236"/>
                </a:cubicBezTo>
                <a:cubicBezTo>
                  <a:pt x="4173" y="1422"/>
                  <a:pt x="4029" y="1834"/>
                  <a:pt x="4272" y="2157"/>
                </a:cubicBezTo>
                <a:lnTo>
                  <a:pt x="5544" y="3843"/>
                </a:lnTo>
                <a:cubicBezTo>
                  <a:pt x="5997" y="3607"/>
                  <a:pt x="6514" y="3392"/>
                  <a:pt x="7103" y="3215"/>
                </a:cubicBezTo>
                <a:cubicBezTo>
                  <a:pt x="7103" y="3215"/>
                  <a:pt x="5797" y="1483"/>
                  <a:pt x="5797" y="1483"/>
                </a:cubicBezTo>
                <a:close/>
                <a:moveTo>
                  <a:pt x="10693" y="0"/>
                </a:moveTo>
                <a:cubicBezTo>
                  <a:pt x="10208" y="0"/>
                  <a:pt x="9813" y="302"/>
                  <a:pt x="9813" y="674"/>
                </a:cubicBezTo>
                <a:lnTo>
                  <a:pt x="9813" y="2753"/>
                </a:lnTo>
                <a:cubicBezTo>
                  <a:pt x="10026" y="2740"/>
                  <a:pt x="11348" y="2744"/>
                  <a:pt x="11574" y="2758"/>
                </a:cubicBezTo>
                <a:lnTo>
                  <a:pt x="11574" y="674"/>
                </a:lnTo>
                <a:cubicBezTo>
                  <a:pt x="11574" y="302"/>
                  <a:pt x="11180" y="0"/>
                  <a:pt x="10693" y="0"/>
                </a:cubicBezTo>
                <a:close/>
                <a:moveTo>
                  <a:pt x="18428" y="9068"/>
                </a:moveTo>
                <a:cubicBezTo>
                  <a:pt x="18228" y="7091"/>
                  <a:pt x="16423" y="3572"/>
                  <a:pt x="10662" y="3572"/>
                </a:cubicBezTo>
                <a:cubicBezTo>
                  <a:pt x="10661" y="3572"/>
                  <a:pt x="10660" y="3572"/>
                  <a:pt x="10659" y="3572"/>
                </a:cubicBezTo>
                <a:cubicBezTo>
                  <a:pt x="10658" y="3572"/>
                  <a:pt x="10658" y="3572"/>
                  <a:pt x="10657" y="3572"/>
                </a:cubicBezTo>
                <a:cubicBezTo>
                  <a:pt x="10656" y="3572"/>
                  <a:pt x="10655" y="3572"/>
                  <a:pt x="10655" y="3572"/>
                </a:cubicBezTo>
                <a:cubicBezTo>
                  <a:pt x="10654" y="3572"/>
                  <a:pt x="10653" y="3572"/>
                  <a:pt x="10652" y="3572"/>
                </a:cubicBezTo>
                <a:cubicBezTo>
                  <a:pt x="4890" y="3572"/>
                  <a:pt x="3086" y="7091"/>
                  <a:pt x="2886" y="9068"/>
                </a:cubicBezTo>
                <a:cubicBezTo>
                  <a:pt x="2715" y="10852"/>
                  <a:pt x="4327" y="12514"/>
                  <a:pt x="4510" y="12775"/>
                </a:cubicBezTo>
                <a:cubicBezTo>
                  <a:pt x="4810" y="13201"/>
                  <a:pt x="6695" y="14825"/>
                  <a:pt x="6762" y="15807"/>
                </a:cubicBezTo>
                <a:cubicBezTo>
                  <a:pt x="6855" y="17159"/>
                  <a:pt x="7070" y="17195"/>
                  <a:pt x="7930" y="17355"/>
                </a:cubicBezTo>
                <a:cubicBezTo>
                  <a:pt x="8807" y="17519"/>
                  <a:pt x="12507" y="17519"/>
                  <a:pt x="13383" y="17355"/>
                </a:cubicBezTo>
                <a:cubicBezTo>
                  <a:pt x="14243" y="17195"/>
                  <a:pt x="14459" y="17159"/>
                  <a:pt x="14552" y="15807"/>
                </a:cubicBezTo>
                <a:cubicBezTo>
                  <a:pt x="14619" y="14825"/>
                  <a:pt x="16504" y="13201"/>
                  <a:pt x="16803" y="12775"/>
                </a:cubicBezTo>
                <a:cubicBezTo>
                  <a:pt x="16987" y="12514"/>
                  <a:pt x="18599" y="10852"/>
                  <a:pt x="18428" y="9068"/>
                </a:cubicBezTo>
                <a:close/>
                <a:moveTo>
                  <a:pt x="13756" y="19204"/>
                </a:moveTo>
                <a:cubicBezTo>
                  <a:pt x="13756" y="18991"/>
                  <a:pt x="13530" y="18817"/>
                  <a:pt x="13251" y="18817"/>
                </a:cubicBezTo>
                <a:lnTo>
                  <a:pt x="8063" y="18817"/>
                </a:lnTo>
                <a:cubicBezTo>
                  <a:pt x="7783" y="18817"/>
                  <a:pt x="7557" y="18991"/>
                  <a:pt x="7557" y="19204"/>
                </a:cubicBezTo>
                <a:lnTo>
                  <a:pt x="7557" y="19204"/>
                </a:lnTo>
                <a:cubicBezTo>
                  <a:pt x="7557" y="19418"/>
                  <a:pt x="7783" y="19591"/>
                  <a:pt x="8063" y="19591"/>
                </a:cubicBezTo>
                <a:lnTo>
                  <a:pt x="13251" y="19591"/>
                </a:lnTo>
                <a:cubicBezTo>
                  <a:pt x="13530" y="19591"/>
                  <a:pt x="13756" y="19418"/>
                  <a:pt x="13756" y="19204"/>
                </a:cubicBezTo>
                <a:cubicBezTo>
                  <a:pt x="13756" y="19204"/>
                  <a:pt x="13756" y="19204"/>
                  <a:pt x="13756" y="19204"/>
                </a:cubicBezTo>
                <a:close/>
                <a:moveTo>
                  <a:pt x="13756" y="18147"/>
                </a:moveTo>
                <a:cubicBezTo>
                  <a:pt x="13756" y="17934"/>
                  <a:pt x="13530" y="17761"/>
                  <a:pt x="13251" y="17761"/>
                </a:cubicBezTo>
                <a:lnTo>
                  <a:pt x="8063" y="17761"/>
                </a:lnTo>
                <a:cubicBezTo>
                  <a:pt x="7783" y="17761"/>
                  <a:pt x="7557" y="17934"/>
                  <a:pt x="7557" y="18147"/>
                </a:cubicBezTo>
                <a:lnTo>
                  <a:pt x="7557" y="18147"/>
                </a:lnTo>
                <a:cubicBezTo>
                  <a:pt x="7557" y="18361"/>
                  <a:pt x="7783" y="18535"/>
                  <a:pt x="8063" y="18535"/>
                </a:cubicBezTo>
                <a:lnTo>
                  <a:pt x="13251" y="18535"/>
                </a:lnTo>
                <a:cubicBezTo>
                  <a:pt x="13530" y="18535"/>
                  <a:pt x="13756" y="18361"/>
                  <a:pt x="13756" y="18147"/>
                </a:cubicBezTo>
                <a:cubicBezTo>
                  <a:pt x="13756" y="18147"/>
                  <a:pt x="13756" y="18147"/>
                  <a:pt x="13756" y="18147"/>
                </a:cubicBezTo>
                <a:close/>
                <a:moveTo>
                  <a:pt x="8400" y="19874"/>
                </a:moveTo>
                <a:lnTo>
                  <a:pt x="12913" y="19874"/>
                </a:lnTo>
                <a:cubicBezTo>
                  <a:pt x="12913" y="20827"/>
                  <a:pt x="11903" y="21600"/>
                  <a:pt x="10657" y="21600"/>
                </a:cubicBezTo>
                <a:cubicBezTo>
                  <a:pt x="9411" y="21600"/>
                  <a:pt x="8400" y="20827"/>
                  <a:pt x="8400" y="19874"/>
                </a:cubicBezTo>
                <a:close/>
              </a:path>
            </a:pathLst>
          </a:custGeom>
          <a:solidFill>
            <a:schemeClr val="bg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algn="l" defTabSz="457200">
              <a:defRPr sz="30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447791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10387013" y="7200900"/>
            <a:ext cx="306387" cy="360363"/>
          </a:xfrm>
          <a:prstGeom prst="rect">
            <a:avLst/>
          </a:prstGeom>
          <a:solidFill>
            <a:srgbClr val="433B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26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721" r:id="rId2"/>
    <p:sldLayoutId id="2147483796" r:id="rId3"/>
    <p:sldLayoutId id="2147483718" r:id="rId4"/>
    <p:sldLayoutId id="2147483749" r:id="rId5"/>
    <p:sldLayoutId id="2147483786" r:id="rId6"/>
    <p:sldLayoutId id="2147483790" r:id="rId7"/>
    <p:sldLayoutId id="2147483793" r:id="rId8"/>
    <p:sldLayoutId id="2147483762" r:id="rId9"/>
    <p:sldLayoutId id="2147483797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043056" rtl="0" eaLnBrk="1" latinLnBrk="0" hangingPunct="1">
        <a:spcBef>
          <a:spcPct val="0"/>
        </a:spcBef>
        <a:buNone/>
        <a:defRPr sz="40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043056" rtl="0" eaLnBrk="1" latinLnBrk="0" hangingPunct="1">
        <a:spcBef>
          <a:spcPct val="20000"/>
        </a:spcBef>
        <a:buFont typeface="Arial" panose="020B0604020202020204" pitchFamily="34" charset="0"/>
        <a:buNone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4536" userDrawn="1">
          <p15:clr>
            <a:srgbClr val="F26B43"/>
          </p15:clr>
        </p15:guide>
        <p15:guide id="2" pos="193" userDrawn="1">
          <p15:clr>
            <a:srgbClr val="F26B43"/>
          </p15:clr>
        </p15:guide>
        <p15:guide id="3" orient="horz" userDrawn="1">
          <p15:clr>
            <a:srgbClr val="F26B43"/>
          </p15:clr>
        </p15:guide>
        <p15:guide id="4" pos="6543" userDrawn="1">
          <p15:clr>
            <a:srgbClr val="F26B43"/>
          </p15:clr>
        </p15:guide>
        <p15:guide id="5" orient="horz" pos="227" userDrawn="1">
          <p15:clr>
            <a:srgbClr val="F26B43"/>
          </p15:clr>
        </p15:guide>
        <p15:guide id="6" orient="horz" pos="681" userDrawn="1">
          <p15:clr>
            <a:srgbClr val="F26B43"/>
          </p15:clr>
        </p15:guide>
        <p15:guide id="7" orient="horz" pos="851" userDrawn="1">
          <p15:clr>
            <a:srgbClr val="F26B43"/>
          </p15:clr>
        </p15:guide>
        <p15:guide id="8" pos="3368" userDrawn="1">
          <p15:clr>
            <a:srgbClr val="F26B43"/>
          </p15:clr>
        </p15:guide>
        <p15:guide id="9" orient="horz" pos="442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7A2B22E-857C-439A-88C9-DE1A32345DF3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544444" y="1935426"/>
            <a:ext cx="7644598" cy="62790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ОТЧЕТ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472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ПЛАТФОРМА БРЕНДА 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3"/>
          </p:nvPr>
        </p:nvSpPr>
        <p:spPr>
          <a:xfrm flipH="1">
            <a:off x="10073547" y="7201011"/>
            <a:ext cx="339406" cy="315915"/>
          </a:xfrm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Освободить время. Увеличение </a:t>
            </a:r>
            <a:r>
              <a:rPr lang="ru-RU" dirty="0"/>
              <a:t>эффективности бизнеса. Развитие.</a:t>
            </a: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algn="ctr"/>
            <a:r>
              <a:rPr lang="ru-RU" dirty="0"/>
              <a:t>Директора компаний -партнеров </a:t>
            </a:r>
            <a:r>
              <a:rPr lang="ru-RU" dirty="0" smtClean="0"/>
              <a:t>«Венета Систем» </a:t>
            </a:r>
            <a:r>
              <a:rPr lang="ru-RU" dirty="0"/>
              <a:t>в регионах. </a:t>
            </a:r>
            <a:r>
              <a:rPr lang="ru-RU" dirty="0" smtClean="0"/>
              <a:t>Позже - </a:t>
            </a:r>
            <a:r>
              <a:rPr lang="ru-RU" dirty="0"/>
              <a:t>малые предприятия со сходными бизнес-процессами.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algn="ctr"/>
            <a:r>
              <a:rPr lang="ru-RU" dirty="0"/>
              <a:t>Достижение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algn="ctr"/>
            <a:r>
              <a:rPr lang="ru-RU" dirty="0"/>
              <a:t>Предпринимательства</a:t>
            </a:r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4"/>
          </p:nvPr>
        </p:nvSpPr>
        <p:spPr>
          <a:xfrm>
            <a:off x="4266580" y="3612546"/>
            <a:ext cx="2115235" cy="1075339"/>
          </a:xfrm>
        </p:spPr>
        <p:txBody>
          <a:bodyPr>
            <a:noAutofit/>
          </a:bodyPr>
          <a:lstStyle/>
          <a:p>
            <a:r>
              <a:rPr lang="en-US" sz="1200" dirty="0"/>
              <a:t>CLEVER </a:t>
            </a:r>
            <a:r>
              <a:rPr lang="ru-RU" sz="1200" dirty="0"/>
              <a:t>ОФИС</a:t>
            </a:r>
            <a:r>
              <a:rPr lang="en-US" sz="1200" dirty="0"/>
              <a:t> – </a:t>
            </a:r>
            <a:r>
              <a:rPr lang="ru-RU" sz="1200" dirty="0"/>
              <a:t>ПРОВЕРЕННАЯ ТЕХНОЛОГИЯ АВТОМАТИЗАЦИИ (ОПТИМИЗАЦИИ) БИЗНЕСА (на рынке бесперебойной печати и др.) </a:t>
            </a:r>
          </a:p>
        </p:txBody>
      </p:sp>
    </p:spTree>
    <p:extLst>
      <p:ext uri="{BB962C8B-B14F-4D97-AF65-F5344CB8AC3E}">
        <p14:creationId xmlns:p14="http://schemas.microsoft.com/office/powerpoint/2010/main" val="377415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Заголовок 1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BIG IDEA</a:t>
            </a:r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7A2B22E-857C-439A-88C9-DE1A32345DF3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21" name="Текст 20"/>
          <p:cNvSpPr>
            <a:spLocks noGrp="1"/>
          </p:cNvSpPr>
          <p:nvPr>
            <p:ph type="body" sz="quarter" idx="15"/>
          </p:nvPr>
        </p:nvSpPr>
        <p:spPr/>
        <p:txBody>
          <a:bodyPr anchor="ctr"/>
          <a:lstStyle/>
          <a:p>
            <a:pPr algn="ctr"/>
            <a:r>
              <a:rPr lang="ru-RU" sz="1800" dirty="0" smtClean="0"/>
              <a:t>ПО для оптимизации и эффективной работы офиса.</a:t>
            </a:r>
            <a:endParaRPr lang="ru-RU" sz="1800" dirty="0"/>
          </a:p>
        </p:txBody>
      </p:sp>
      <p:sp>
        <p:nvSpPr>
          <p:cNvPr id="22" name="Текст 21"/>
          <p:cNvSpPr>
            <a:spLocks noGrp="1"/>
          </p:cNvSpPr>
          <p:nvPr>
            <p:ph type="body" sz="quarter" idx="16"/>
          </p:nvPr>
        </p:nvSpPr>
        <p:spPr/>
        <p:txBody>
          <a:bodyPr anchor="ctr"/>
          <a:lstStyle/>
          <a:p>
            <a:pPr algn="ctr"/>
            <a:r>
              <a:rPr lang="ru-RU" sz="1800" dirty="0" smtClean="0"/>
              <a:t>Эксперт в работе специализированного бизнеса</a:t>
            </a:r>
            <a:endParaRPr lang="ru-RU" sz="1800" dirty="0"/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7"/>
          </p:nvPr>
        </p:nvSpPr>
        <p:spPr/>
        <p:txBody>
          <a:bodyPr anchor="ctr"/>
          <a:lstStyle/>
          <a:p>
            <a:pPr algn="ctr"/>
            <a:r>
              <a:rPr lang="ru-RU" sz="1800" dirty="0" smtClean="0"/>
              <a:t>Культура непрерывного роста</a:t>
            </a:r>
            <a:r>
              <a:rPr lang="ru-RU" sz="1800" dirty="0"/>
              <a:t> </a:t>
            </a:r>
            <a:r>
              <a:rPr lang="ru-RU" sz="1800" dirty="0" smtClean="0"/>
              <a:t>и развития.</a:t>
            </a:r>
            <a:endParaRPr lang="ru-RU" sz="1800" dirty="0"/>
          </a:p>
        </p:txBody>
      </p:sp>
      <p:sp>
        <p:nvSpPr>
          <p:cNvPr id="24" name="Текст 23"/>
          <p:cNvSpPr>
            <a:spLocks noGrp="1"/>
          </p:cNvSpPr>
          <p:nvPr>
            <p:ph type="body" sz="quarter" idx="18"/>
          </p:nvPr>
        </p:nvSpPr>
        <p:spPr/>
        <p:txBody>
          <a:bodyPr anchor="ctr"/>
          <a:lstStyle/>
          <a:p>
            <a:pPr algn="ctr"/>
            <a:r>
              <a:rPr lang="ru-RU" sz="1800" dirty="0" smtClean="0"/>
              <a:t>Партнеры «Венета Систем», малый бизнес со схожими бизнес-процессами.</a:t>
            </a:r>
            <a:endParaRPr lang="ru-RU" sz="1800" dirty="0"/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9"/>
          </p:nvPr>
        </p:nvSpPr>
        <p:spPr>
          <a:xfrm>
            <a:off x="936210" y="6671650"/>
            <a:ext cx="9083985" cy="259331"/>
          </a:xfrm>
        </p:spPr>
        <p:txBody>
          <a:bodyPr>
            <a:noAutofit/>
          </a:bodyPr>
          <a:lstStyle/>
          <a:p>
            <a:r>
              <a:rPr lang="ru-RU" sz="1400" dirty="0" smtClean="0"/>
              <a:t>У нас есть 6 эффективных ПО, которые помогли нам, помогут и вам! ( тут еще бы говорить со статистикой)</a:t>
            </a:r>
            <a:endParaRPr lang="ru-RU" sz="1400" dirty="0"/>
          </a:p>
        </p:txBody>
      </p:sp>
      <p:sp>
        <p:nvSpPr>
          <p:cNvPr id="26" name="Текст 25"/>
          <p:cNvSpPr>
            <a:spLocks noGrp="1"/>
          </p:cNvSpPr>
          <p:nvPr>
            <p:ph type="body" sz="quarter" idx="20"/>
          </p:nvPr>
        </p:nvSpPr>
        <p:spPr>
          <a:xfrm>
            <a:off x="846200" y="5985876"/>
            <a:ext cx="5355595" cy="208707"/>
          </a:xfrm>
        </p:spPr>
        <p:txBody>
          <a:bodyPr>
            <a:noAutofit/>
          </a:bodyPr>
          <a:lstStyle/>
          <a:p>
            <a:r>
              <a:rPr lang="ru-RU" sz="1400" dirty="0" smtClean="0"/>
              <a:t>Более эффективному, современному бизнесу.</a:t>
            </a:r>
            <a:endParaRPr lang="ru-RU" sz="1400" dirty="0"/>
          </a:p>
        </p:txBody>
      </p:sp>
      <p:sp>
        <p:nvSpPr>
          <p:cNvPr id="27" name="Текст 26"/>
          <p:cNvSpPr>
            <a:spLocks noGrp="1"/>
          </p:cNvSpPr>
          <p:nvPr>
            <p:ph type="body" sz="quarter" idx="21"/>
          </p:nvPr>
        </p:nvSpPr>
        <p:spPr>
          <a:xfrm>
            <a:off x="866346" y="6257752"/>
            <a:ext cx="9115869" cy="358194"/>
          </a:xfrm>
        </p:spPr>
        <p:txBody>
          <a:bodyPr/>
          <a:lstStyle/>
          <a:p>
            <a:r>
              <a:rPr lang="ru-RU" sz="1400" dirty="0" smtClean="0"/>
              <a:t>Оптимизация бизнес-процессов по средствам внедрения технологии </a:t>
            </a:r>
            <a:r>
              <a:rPr lang="en-US" sz="1400" dirty="0" smtClean="0"/>
              <a:t>CLEVER </a:t>
            </a:r>
            <a:r>
              <a:rPr lang="ru-RU" sz="1400" dirty="0" smtClean="0"/>
              <a:t>ОФИС</a:t>
            </a:r>
            <a:endParaRPr lang="ru-RU" sz="1400" dirty="0"/>
          </a:p>
        </p:txBody>
      </p:sp>
      <p:sp>
        <p:nvSpPr>
          <p:cNvPr id="28" name="Текст 27"/>
          <p:cNvSpPr>
            <a:spLocks noGrp="1"/>
          </p:cNvSpPr>
          <p:nvPr>
            <p:ph type="body" sz="quarter" idx="22"/>
          </p:nvPr>
        </p:nvSpPr>
        <p:spPr>
          <a:xfrm>
            <a:off x="1158571" y="5635845"/>
            <a:ext cx="5355595" cy="208707"/>
          </a:xfrm>
        </p:spPr>
        <p:txBody>
          <a:bodyPr>
            <a:noAutofit/>
          </a:bodyPr>
          <a:lstStyle/>
          <a:p>
            <a:r>
              <a:rPr lang="ru-RU" sz="1400" dirty="0" smtClean="0"/>
              <a:t>Рутина, нет сил на реализацию идей.</a:t>
            </a:r>
            <a:endParaRPr lang="ru-RU" sz="1400" dirty="0"/>
          </a:p>
        </p:txBody>
      </p:sp>
      <p:sp>
        <p:nvSpPr>
          <p:cNvPr id="29" name="Текст 28"/>
          <p:cNvSpPr>
            <a:spLocks noGrp="1"/>
          </p:cNvSpPr>
          <p:nvPr>
            <p:ph type="body" sz="quarter" idx="23"/>
          </p:nvPr>
        </p:nvSpPr>
        <p:spPr>
          <a:xfrm>
            <a:off x="3396154" y="2451255"/>
            <a:ext cx="3998115" cy="901654"/>
          </a:xfrm>
        </p:spPr>
        <p:txBody>
          <a:bodyPr>
            <a:normAutofit/>
          </a:bodyPr>
          <a:lstStyle/>
          <a:p>
            <a:r>
              <a:rPr lang="ru-RU" dirty="0" smtClean="0"/>
              <a:t>ДАВНО ПОНИМАЮ, ЧТО БИЗНЕС НУЖНО АВТОМАТИЗИРОВАТЬ – ПОЯВЛЯЮТСЯ НОВЫЕ ПО, НО КАКОЕ ВЫБРАТЬ? ДА И ТЕКУЩИЕ ПРОЦЕССЫ ОТНИМАЮТ ВСЕ ВРЕМЯ И СИЛЫ</a:t>
            </a:r>
            <a:endParaRPr lang="ru-RU" dirty="0"/>
          </a:p>
        </p:txBody>
      </p:sp>
      <p:sp>
        <p:nvSpPr>
          <p:cNvPr id="30" name="Текст 29"/>
          <p:cNvSpPr>
            <a:spLocks noGrp="1"/>
          </p:cNvSpPr>
          <p:nvPr>
            <p:ph type="body" sz="quarter" idx="24"/>
          </p:nvPr>
        </p:nvSpPr>
        <p:spPr>
          <a:xfrm>
            <a:off x="3794028" y="4256893"/>
            <a:ext cx="3144664" cy="865051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ПРЕДЛАГАЕМ ГОТОВОЕ, ПРОВЕРЕННОЕ РЕШЕНИЕ ПО АВТОМАТИЗАЦИИ ВСЕХ БИЗНЕС-ПРОЦЕССОВ ОТ ЛИДЕРА ОТРАСЛИ.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4552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азвание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SINGLE MINDED PROPOSITION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2" name="Текст 1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en-US" sz="1323" dirty="0"/>
              <a:t>CLEVER </a:t>
            </a:r>
            <a:r>
              <a:rPr lang="ru-RU" sz="1323" dirty="0"/>
              <a:t>ОФИС ( </a:t>
            </a:r>
            <a:r>
              <a:rPr lang="ru-RU" sz="1323" dirty="0" smtClean="0"/>
              <a:t>со </a:t>
            </a:r>
            <a:r>
              <a:rPr lang="ru-RU" sz="1323" dirty="0"/>
              <a:t>ссылкой на «ВЕНЕТА СИСТЕМ»)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ru-RU" sz="1323" dirty="0"/>
              <a:t>Партнера </a:t>
            </a:r>
            <a:r>
              <a:rPr lang="ru-RU" sz="1323" dirty="0" smtClean="0"/>
              <a:t>«Венета Систем». </a:t>
            </a:r>
            <a:r>
              <a:rPr lang="ru-RU" sz="1323" dirty="0"/>
              <a:t>Директора/Собственника </a:t>
            </a:r>
            <a:r>
              <a:rPr lang="ru-RU" sz="1323" dirty="0" smtClean="0"/>
              <a:t>бизнеса. 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У нас есть технологии, которые помогли нам, помогут и вам.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Для развития и выхода на новый </a:t>
            </a:r>
            <a:r>
              <a:rPr lang="ru-RU" sz="1323" dirty="0" smtClean="0"/>
              <a:t>уровень.</a:t>
            </a:r>
            <a:endParaRPr lang="ru-RU" sz="1323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1,3%  рекламаций, 20 автоматизированных бизнес- </a:t>
            </a:r>
            <a:r>
              <a:rPr lang="ru-RU" sz="1323" dirty="0" smtClean="0"/>
              <a:t>процессов.</a:t>
            </a:r>
            <a:endParaRPr lang="ru-RU" sz="1323" dirty="0"/>
          </a:p>
          <a:p>
            <a:r>
              <a:rPr lang="ru-RU" sz="1323" dirty="0"/>
              <a:t>Сотни довольных </a:t>
            </a:r>
            <a:r>
              <a:rPr lang="ru-RU" sz="1323" dirty="0" smtClean="0"/>
              <a:t>клиентов.</a:t>
            </a:r>
            <a:endParaRPr lang="ru-RU" sz="1323" dirty="0"/>
          </a:p>
        </p:txBody>
      </p:sp>
    </p:spTree>
    <p:extLst>
      <p:ext uri="{BB962C8B-B14F-4D97-AF65-F5344CB8AC3E}">
        <p14:creationId xmlns:p14="http://schemas.microsoft.com/office/powerpoint/2010/main" val="2480257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азвание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SINGLE MINDED PROPOSITION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2" name="Текст 1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en-US" sz="1323" dirty="0"/>
              <a:t>CLEVER </a:t>
            </a:r>
            <a:r>
              <a:rPr lang="ru-RU" sz="1323" dirty="0"/>
              <a:t>ОФИС ( с ссылкой на «ВЕНЕТА СИСТЕМ»)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ru-RU" sz="1323" dirty="0"/>
              <a:t>Партнера Венета Систем. Директора/Собственника </a:t>
            </a:r>
            <a:r>
              <a:rPr lang="ru-RU" sz="1323" dirty="0" smtClean="0"/>
              <a:t>бизнеса. </a:t>
            </a:r>
            <a:endParaRPr lang="ru-RU" sz="1323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ru-RU" sz="1323" dirty="0"/>
              <a:t>Наладим бизнес и оставим время для семьи / для воплощения других </a:t>
            </a:r>
            <a:r>
              <a:rPr lang="ru-RU" sz="1323" dirty="0" smtClean="0"/>
              <a:t>бизнес-идей.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Сэкономить время, сбросить </a:t>
            </a:r>
            <a:r>
              <a:rPr lang="ru-RU" sz="1323" dirty="0" smtClean="0"/>
              <a:t>рутину.</a:t>
            </a:r>
            <a:endParaRPr lang="ru-RU" sz="1323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Есть </a:t>
            </a:r>
            <a:r>
              <a:rPr lang="ru-RU" sz="1323" dirty="0" smtClean="0"/>
              <a:t>технология, наладившая </a:t>
            </a:r>
            <a:r>
              <a:rPr lang="ru-RU" sz="1323" dirty="0"/>
              <a:t>бизнес-процессы, </a:t>
            </a:r>
            <a:r>
              <a:rPr lang="ru-RU" sz="1323" dirty="0" smtClean="0"/>
              <a:t>которая работает.</a:t>
            </a:r>
            <a:endParaRPr lang="ru-RU" sz="1323" dirty="0"/>
          </a:p>
        </p:txBody>
      </p:sp>
    </p:spTree>
    <p:extLst>
      <p:ext uri="{BB962C8B-B14F-4D97-AF65-F5344CB8AC3E}">
        <p14:creationId xmlns:p14="http://schemas.microsoft.com/office/powerpoint/2010/main" val="3029091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азвание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SINGLE MINDED PROPOSITION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2" name="Текст 1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en-US" sz="1323" dirty="0"/>
              <a:t>CLEVER </a:t>
            </a:r>
            <a:r>
              <a:rPr lang="ru-RU" sz="1323" dirty="0"/>
              <a:t>ОФИС ( с ссылкой на «ВЕНЕТА СИСТЕМ»)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ru-RU" sz="1323" dirty="0"/>
              <a:t>Партнера Венета Систем. Директора/Собственника бизнеса 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ru-RU" dirty="0" smtClean="0"/>
              <a:t>Мы научим эффективным продажам и наладим автоматизированную реализацию бизнеса.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Стать номер 1 в регионе и забрать заказы у конкурентов.</a:t>
            </a:r>
            <a:endParaRPr lang="ru-RU" sz="14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Есть </a:t>
            </a:r>
            <a:r>
              <a:rPr lang="ru-RU" sz="1323" dirty="0" smtClean="0"/>
              <a:t>технология, наладившая </a:t>
            </a:r>
            <a:r>
              <a:rPr lang="ru-RU" sz="1323" dirty="0"/>
              <a:t>бизнес-процессы, </a:t>
            </a:r>
            <a:r>
              <a:rPr lang="ru-RU" sz="1323" dirty="0" smtClean="0"/>
              <a:t>которая работает.</a:t>
            </a:r>
            <a:endParaRPr lang="ru-RU" sz="1323" dirty="0"/>
          </a:p>
        </p:txBody>
      </p:sp>
    </p:spTree>
    <p:extLst>
      <p:ext uri="{BB962C8B-B14F-4D97-AF65-F5344CB8AC3E}">
        <p14:creationId xmlns:p14="http://schemas.microsoft.com/office/powerpoint/2010/main" val="1896357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7A2B22E-857C-439A-88C9-DE1A32345DF3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CLEVER </a:t>
            </a:r>
            <a:r>
              <a:rPr lang="ru-RU" dirty="0" smtClean="0"/>
              <a:t>СТАНДАРТ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603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sz="1200" b="1" dirty="0"/>
              <a:t>Название рынка: </a:t>
            </a:r>
            <a:r>
              <a:rPr lang="ru-RU" sz="1200" dirty="0"/>
              <a:t>обслуживание офисной техники. </a:t>
            </a:r>
            <a:endParaRPr lang="ru-RU" sz="1200" b="1" dirty="0"/>
          </a:p>
          <a:p>
            <a:r>
              <a:rPr lang="ru-RU" sz="1200" b="1" dirty="0"/>
              <a:t>Товарная категория: </a:t>
            </a:r>
            <a:r>
              <a:rPr lang="en-US" sz="1200" dirty="0" smtClean="0"/>
              <a:t>B2B</a:t>
            </a:r>
            <a:endParaRPr lang="ru-RU" sz="1200" b="1" dirty="0"/>
          </a:p>
          <a:p>
            <a:r>
              <a:rPr lang="ru-RU" sz="1200" b="1" dirty="0"/>
              <a:t>Клиенты : </a:t>
            </a:r>
            <a:r>
              <a:rPr lang="ru-RU" sz="1200" dirty="0"/>
              <a:t>региональные или федеральные компании, имеющие более 10 офисов/ТТ на территории России. Отрасли: банки, ритейл, телекоммуникационные компании и </a:t>
            </a:r>
            <a:r>
              <a:rPr lang="ru-RU" sz="1200" dirty="0" err="1"/>
              <a:t>тд</a:t>
            </a:r>
            <a:r>
              <a:rPr lang="ru-RU" sz="1200" dirty="0"/>
              <a:t>. Тестовый период на 2-3 офисах в разных регионах.  </a:t>
            </a:r>
            <a:endParaRPr lang="ru-RU" sz="1200" b="1" dirty="0"/>
          </a:p>
          <a:p>
            <a:endParaRPr lang="ru-RU" sz="1200" b="1" dirty="0" smtClean="0"/>
          </a:p>
          <a:p>
            <a:r>
              <a:rPr lang="ru-RU" sz="1200" b="1" dirty="0" smtClean="0"/>
              <a:t>Продукт</a:t>
            </a:r>
            <a:r>
              <a:rPr lang="ru-RU" sz="1200" b="1" dirty="0"/>
              <a:t>: </a:t>
            </a:r>
            <a:r>
              <a:rPr lang="ru-RU" sz="1200" b="1" dirty="0" smtClean="0"/>
              <a:t>Технология </a:t>
            </a:r>
            <a:r>
              <a:rPr lang="en-US" sz="1200" b="1" dirty="0" smtClean="0"/>
              <a:t>Clever </a:t>
            </a:r>
            <a:r>
              <a:rPr lang="ru-RU" sz="1200" b="1" dirty="0" smtClean="0"/>
              <a:t>стандарт.  </a:t>
            </a:r>
            <a:r>
              <a:rPr lang="ru-RU" sz="1200" dirty="0" smtClean="0"/>
              <a:t>Стандартизированный </a:t>
            </a:r>
            <a:r>
              <a:rPr lang="ru-RU" sz="1200" dirty="0"/>
              <a:t>сервис в областях печати и обслуживания офисной техники, включающая в себя </a:t>
            </a:r>
            <a:r>
              <a:rPr lang="ru-RU" sz="1200" dirty="0" smtClean="0"/>
              <a:t>сервис </a:t>
            </a:r>
            <a:r>
              <a:rPr lang="ru-RU" sz="1200" dirty="0"/>
              <a:t>по бесперебойной оптимизации </a:t>
            </a:r>
            <a:r>
              <a:rPr lang="ru-RU" sz="1200" dirty="0" err="1"/>
              <a:t>костов</a:t>
            </a:r>
            <a:r>
              <a:rPr lang="ru-RU" sz="1200" dirty="0"/>
              <a:t>. </a:t>
            </a:r>
          </a:p>
          <a:p>
            <a:endParaRPr lang="ru-RU" sz="1200" dirty="0"/>
          </a:p>
          <a:p>
            <a:r>
              <a:rPr lang="ru-RU" sz="1200" b="1" dirty="0"/>
              <a:t>В продукт входит</a:t>
            </a:r>
            <a:r>
              <a:rPr lang="ru-RU" sz="1200" b="1" dirty="0" smtClean="0"/>
              <a:t>:</a:t>
            </a:r>
            <a:endParaRPr lang="ru-RU" sz="1200" b="1" dirty="0"/>
          </a:p>
          <a:p>
            <a:pPr marL="276132" indent="-276132">
              <a:buFont typeface="Wingdings" panose="05000000000000000000" pitchFamily="2" charset="2"/>
              <a:buChar char="§"/>
            </a:pPr>
            <a:r>
              <a:rPr lang="ru-RU" sz="1200" dirty="0"/>
              <a:t>аудит </a:t>
            </a:r>
            <a:r>
              <a:rPr lang="ru-RU" sz="1200" dirty="0" smtClean="0"/>
              <a:t>ситуации;</a:t>
            </a:r>
            <a:endParaRPr lang="ru-RU" sz="1200" dirty="0"/>
          </a:p>
          <a:p>
            <a:pPr marL="276132" indent="-276132">
              <a:buFont typeface="Wingdings" panose="05000000000000000000" pitchFamily="2" charset="2"/>
              <a:buChar char="§"/>
            </a:pPr>
            <a:r>
              <a:rPr lang="ru-RU" sz="1200" dirty="0"/>
              <a:t>у</a:t>
            </a:r>
            <a:r>
              <a:rPr lang="ru-RU" sz="1200" dirty="0" smtClean="0"/>
              <a:t>становка </a:t>
            </a:r>
            <a:r>
              <a:rPr lang="ru-RU" sz="1200" dirty="0"/>
              <a:t>клиентского кабинета, позволяющего просто заказывать комплектующие и инженеров ( технических специалистов для устранения поломок</a:t>
            </a:r>
            <a:r>
              <a:rPr lang="ru-RU" sz="1200" dirty="0" smtClean="0"/>
              <a:t>); </a:t>
            </a:r>
            <a:endParaRPr lang="ru-RU" sz="1200" dirty="0"/>
          </a:p>
          <a:p>
            <a:pPr marL="276132" indent="-276132">
              <a:buFont typeface="Wingdings" panose="05000000000000000000" pitchFamily="2" charset="2"/>
              <a:buChar char="§"/>
            </a:pPr>
            <a:r>
              <a:rPr lang="ru-RU" sz="1200" dirty="0"/>
              <a:t>ПО для ведения учета и аналитики расходов, формирующее отчеты за период и рассчитывающее, на базе имеющейся аналитики бюджет на следующий </a:t>
            </a:r>
            <a:r>
              <a:rPr lang="ru-RU" sz="1200" dirty="0" smtClean="0"/>
              <a:t>период;</a:t>
            </a:r>
            <a:endParaRPr lang="ru-RU" sz="1200" dirty="0"/>
          </a:p>
          <a:p>
            <a:pPr marL="276132" indent="-276132">
              <a:buFont typeface="Wingdings" panose="05000000000000000000" pitchFamily="2" charset="2"/>
              <a:buChar char="§"/>
            </a:pPr>
            <a:r>
              <a:rPr lang="ru-RU" sz="1200" dirty="0"/>
              <a:t>настройка и обновление аппаратной части оборудования </a:t>
            </a:r>
            <a:r>
              <a:rPr lang="en-US" sz="1200" dirty="0"/>
              <a:t>IT-</a:t>
            </a:r>
            <a:r>
              <a:rPr lang="ru-RU" sz="1200" dirty="0"/>
              <a:t>инфраструктуры заказчика;</a:t>
            </a:r>
          </a:p>
          <a:p>
            <a:pPr marL="276132" indent="-276132">
              <a:buFont typeface="Wingdings" panose="05000000000000000000" pitchFamily="2" charset="2"/>
              <a:buChar char="§"/>
            </a:pPr>
            <a:r>
              <a:rPr lang="ru-RU" sz="1200" dirty="0"/>
              <a:t>настройка и обновление программного обеспечения;</a:t>
            </a:r>
          </a:p>
          <a:p>
            <a:pPr marL="276132" indent="-276132">
              <a:buFont typeface="Wingdings" panose="05000000000000000000" pitchFamily="2" charset="2"/>
              <a:buChar char="§"/>
            </a:pPr>
            <a:r>
              <a:rPr lang="ru-RU" sz="1200" dirty="0"/>
              <a:t>создание защиты против взломов и проникновения в сеть;</a:t>
            </a:r>
          </a:p>
          <a:p>
            <a:pPr marL="276132" indent="-276132">
              <a:buFont typeface="Wingdings" panose="05000000000000000000" pitchFamily="2" charset="2"/>
              <a:buChar char="§"/>
            </a:pPr>
            <a:r>
              <a:rPr lang="ru-RU" sz="1200" dirty="0"/>
              <a:t>антивирусная профилактика;</a:t>
            </a:r>
          </a:p>
          <a:p>
            <a:pPr marL="276132" indent="-276132">
              <a:buFont typeface="Wingdings" panose="05000000000000000000" pitchFamily="2" charset="2"/>
              <a:buChar char="§"/>
            </a:pPr>
            <a:r>
              <a:rPr lang="ru-RU" sz="1200" dirty="0"/>
              <a:t>оперативный ремонт и замена оборудования;</a:t>
            </a:r>
          </a:p>
          <a:p>
            <a:pPr marL="276132" indent="-276132">
              <a:buFont typeface="Wingdings" panose="05000000000000000000" pitchFamily="2" charset="2"/>
              <a:buChar char="§"/>
            </a:pPr>
            <a:r>
              <a:rPr lang="ru-RU" sz="1200" dirty="0"/>
              <a:t>профилактические мероприятия по предотвращению поломок и износа оборудования;</a:t>
            </a:r>
          </a:p>
          <a:p>
            <a:pPr marL="276132" indent="-276132">
              <a:buFont typeface="Wingdings" panose="05000000000000000000" pitchFamily="2" charset="2"/>
              <a:buChar char="§"/>
            </a:pPr>
            <a:r>
              <a:rPr lang="ru-RU" sz="1200" dirty="0"/>
              <a:t>резервное копирование информации;</a:t>
            </a:r>
          </a:p>
          <a:p>
            <a:pPr marL="276132" indent="-276132">
              <a:buFont typeface="Wingdings" panose="05000000000000000000" pitchFamily="2" charset="2"/>
              <a:buChar char="§"/>
            </a:pPr>
            <a:r>
              <a:rPr lang="ru-RU" sz="1200" dirty="0"/>
              <a:t>консультирование и обучение персонала;</a:t>
            </a:r>
          </a:p>
          <a:p>
            <a:pPr marL="276132" indent="-276132">
              <a:buFont typeface="Wingdings" panose="05000000000000000000" pitchFamily="2" charset="2"/>
              <a:buChar char="§"/>
            </a:pPr>
            <a:r>
              <a:rPr lang="ru-RU" sz="1200" dirty="0"/>
              <a:t>работа по стандарту бизнес-процессов        </a:t>
            </a:r>
          </a:p>
          <a:p>
            <a:pPr marL="276132" indent="-276132">
              <a:buFont typeface="Wingdings" panose="05000000000000000000" pitchFamily="2" charset="2"/>
              <a:buChar char="§"/>
            </a:pPr>
            <a:r>
              <a:rPr lang="ru-RU" sz="1200" dirty="0"/>
              <a:t>сервисное обслуживание </a:t>
            </a:r>
          </a:p>
          <a:p>
            <a:pPr marL="276132" indent="-276132">
              <a:buFont typeface="Wingdings" panose="05000000000000000000" pitchFamily="2" charset="2"/>
              <a:buChar char="§"/>
            </a:pPr>
            <a:r>
              <a:rPr lang="ru-RU" sz="1200" dirty="0"/>
              <a:t>единый сервисный менеджер</a:t>
            </a:r>
          </a:p>
          <a:p>
            <a:pPr marL="276132" indent="-276132">
              <a:buFont typeface="Wingdings" panose="05000000000000000000" pitchFamily="2" charset="2"/>
              <a:buChar char="§"/>
            </a:pPr>
            <a:r>
              <a:rPr lang="ru-RU" sz="1200" dirty="0"/>
              <a:t>единый </a:t>
            </a:r>
            <a:r>
              <a:rPr lang="ru-RU" sz="1200" dirty="0" smtClean="0"/>
              <a:t>документооборот</a:t>
            </a:r>
            <a:endParaRPr lang="ru-RU" sz="2000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ТЕХНОЛОГИЯ </a:t>
            </a:r>
            <a:r>
              <a:rPr lang="en-US" dirty="0" smtClean="0"/>
              <a:t>CLEVER </a:t>
            </a:r>
            <a:r>
              <a:rPr lang="ru-RU" dirty="0" smtClean="0"/>
              <a:t>СТАНДАРТ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7A2B22E-857C-439A-88C9-DE1A32345DF3}" type="slidenum">
              <a:rPr lang="ru-RU" smtClean="0"/>
              <a:pPr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777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ru-RU" smtClean="0"/>
              <a:t>КОДОВЫЕ ЗАМКИ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665899451"/>
              </p:ext>
            </p:extLst>
          </p:nvPr>
        </p:nvGraphicFramePr>
        <p:xfrm>
          <a:off x="306388" y="1350963"/>
          <a:ext cx="10080738" cy="3604539"/>
        </p:xfrm>
        <a:graphic>
          <a:graphicData uri="http://schemas.openxmlformats.org/drawingml/2006/table">
            <a:tbl>
              <a:tblPr firstRow="1">
                <a:tableStyleId>{5DA37D80-6434-44D0-A028-1B22A696006F}</a:tableStyleId>
              </a:tblPr>
              <a:tblGrid>
                <a:gridCol w="168012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8012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8012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0014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6010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68012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63547">
                <a:tc>
                  <a:txBody>
                    <a:bodyPr/>
                    <a:lstStyle/>
                    <a:p>
                      <a:pPr marL="0" algn="ctr" defTabSz="1043056" rtl="0" eaLnBrk="1" fontAlgn="b" latinLnBrk="0" hangingPunct="1"/>
                      <a:r>
                        <a:rPr lang="ru-RU" sz="1200" b="0" kern="1200" dirty="0" smtClean="0">
                          <a:solidFill>
                            <a:schemeClr val="bg1"/>
                          </a:solidFill>
                        </a:rPr>
                        <a:t>ЦА</a:t>
                      </a:r>
                      <a:endParaRPr lang="ru-RU" sz="12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43056" rtl="0" eaLnBrk="1" fontAlgn="b" latinLnBrk="0" hangingPunct="1"/>
                      <a:r>
                        <a:rPr lang="ru-RU" sz="1200" b="0" kern="1200" dirty="0" smtClean="0">
                          <a:solidFill>
                            <a:schemeClr val="bg1"/>
                          </a:solidFill>
                        </a:rPr>
                        <a:t>МОТИВ</a:t>
                      </a:r>
                      <a:endParaRPr lang="ru-RU" sz="12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43056" rtl="0" eaLnBrk="1" fontAlgn="b" latinLnBrk="0" hangingPunct="1"/>
                      <a:r>
                        <a:rPr lang="ru-RU" sz="1200" b="0" kern="1200" dirty="0" smtClean="0">
                          <a:solidFill>
                            <a:schemeClr val="bg1"/>
                          </a:solidFill>
                        </a:rPr>
                        <a:t>КР.ВЫБОРА </a:t>
                      </a:r>
                      <a:endParaRPr lang="ru-RU" sz="12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43056" rtl="0" eaLnBrk="1" fontAlgn="b" latinLnBrk="0" hangingPunct="1"/>
                      <a:r>
                        <a:rPr lang="ru-RU" sz="1200" b="0" kern="1200" dirty="0" smtClean="0">
                          <a:solidFill>
                            <a:schemeClr val="bg1"/>
                          </a:solidFill>
                        </a:rPr>
                        <a:t>КАЧ.  Х-КА</a:t>
                      </a:r>
                      <a:endParaRPr lang="ru-RU" sz="12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43056" rtl="0" eaLnBrk="1" fontAlgn="b" latinLnBrk="0" hangingPunct="1"/>
                      <a:r>
                        <a:rPr lang="ru-RU" sz="1200" b="0" kern="1200" dirty="0" smtClean="0">
                          <a:solidFill>
                            <a:schemeClr val="bg1"/>
                          </a:solidFill>
                        </a:rPr>
                        <a:t>УТП</a:t>
                      </a:r>
                      <a:endParaRPr lang="ru-RU" sz="12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43056" rtl="0" eaLnBrk="1" fontAlgn="b" latinLnBrk="0" hangingPunct="1"/>
                      <a:r>
                        <a:rPr lang="ru-RU" sz="1200" b="0" kern="1200" dirty="0" smtClean="0">
                          <a:solidFill>
                            <a:schemeClr val="bg1"/>
                          </a:solidFill>
                        </a:rPr>
                        <a:t>РЕСУРС </a:t>
                      </a:r>
                      <a:endParaRPr lang="ru-RU" sz="12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20496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+mn-lt"/>
                        </a:rPr>
                        <a:t>IT</a:t>
                      </a:r>
                      <a:r>
                        <a:rPr lang="en-US" sz="1400" b="0" baseline="0" dirty="0" smtClean="0">
                          <a:latin typeface="+mn-lt"/>
                        </a:rPr>
                        <a:t> </a:t>
                      </a:r>
                      <a:r>
                        <a:rPr lang="ru-RU" sz="1400" b="0" baseline="0" dirty="0" smtClean="0">
                          <a:latin typeface="+mn-lt"/>
                        </a:rPr>
                        <a:t>БОСС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i="0" dirty="0" smtClean="0">
                          <a:latin typeface="+mn-lt"/>
                        </a:rPr>
                        <a:t>выслужиться</a:t>
                      </a:r>
                      <a:endParaRPr lang="ru-RU" sz="1400" b="0" i="0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0"/>
                        </a:spcBef>
                      </a:pPr>
                      <a:r>
                        <a:rPr lang="ru-RU" sz="1400" dirty="0" smtClean="0"/>
                        <a:t>Хочу лучший сервис, который позволяет оптимизировать «</a:t>
                      </a:r>
                      <a:r>
                        <a:rPr lang="ru-RU" sz="1400" dirty="0" err="1" smtClean="0"/>
                        <a:t>косты</a:t>
                      </a:r>
                      <a:r>
                        <a:rPr lang="ru-RU" sz="1400" dirty="0" smtClean="0"/>
                        <a:t>».</a:t>
                      </a:r>
                      <a:endParaRPr lang="ru-RU" sz="1400" dirty="0"/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u="none" dirty="0" smtClean="0"/>
                        <a:t>До 30%</a:t>
                      </a:r>
                      <a:r>
                        <a:rPr lang="ru-RU" sz="1400" b="0" u="none" baseline="0" dirty="0" smtClean="0"/>
                        <a:t> оптимизации «</a:t>
                      </a:r>
                      <a:r>
                        <a:rPr lang="ru-RU" sz="1400" b="0" u="none" baseline="0" dirty="0" err="1" smtClean="0"/>
                        <a:t>костов</a:t>
                      </a:r>
                      <a:r>
                        <a:rPr lang="ru-RU" sz="1400" b="0" u="none" baseline="0" dirty="0" smtClean="0"/>
                        <a:t>» по всей сети обслуживания.  </a:t>
                      </a:r>
                      <a:endParaRPr lang="ru-RU" sz="1400" b="0" u="none" dirty="0" smtClean="0"/>
                    </a:p>
                    <a:p>
                      <a:pPr algn="ctr"/>
                      <a:endParaRPr lang="ru-RU" sz="1400" b="1" u="none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Мы оптимизируем «</a:t>
                      </a:r>
                      <a:r>
                        <a:rPr lang="ru-RU" sz="1400" b="0" dirty="0" err="1" smtClean="0">
                          <a:latin typeface="+mn-lt"/>
                        </a:rPr>
                        <a:t>косты</a:t>
                      </a:r>
                      <a:r>
                        <a:rPr lang="ru-RU" sz="1400" b="0" dirty="0" smtClean="0">
                          <a:latin typeface="+mn-lt"/>
                        </a:rPr>
                        <a:t>», обслуживая ваши офисы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Технология,</a:t>
                      </a:r>
                      <a:r>
                        <a:rPr lang="ru-RU" sz="1400" b="0" baseline="0" dirty="0" smtClean="0">
                          <a:latin typeface="+mn-lt"/>
                        </a:rPr>
                        <a:t> </a:t>
                      </a:r>
                      <a:r>
                        <a:rPr lang="ru-RU" sz="1400" b="0" dirty="0" smtClean="0">
                          <a:latin typeface="+mn-lt"/>
                        </a:rPr>
                        <a:t>позволяющая упорядочить процессы обслуживания в офисе 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20496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+mn-lt"/>
                        </a:rPr>
                        <a:t>IT</a:t>
                      </a:r>
                      <a:r>
                        <a:rPr lang="en-US" sz="1400" b="0" baseline="0" dirty="0" smtClean="0">
                          <a:latin typeface="+mn-lt"/>
                        </a:rPr>
                        <a:t> </a:t>
                      </a:r>
                      <a:r>
                        <a:rPr lang="ru-RU" sz="1400" b="0" baseline="0" dirty="0" smtClean="0">
                          <a:latin typeface="+mn-lt"/>
                        </a:rPr>
                        <a:t>БОСС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не париться</a:t>
                      </a:r>
                      <a:endParaRPr lang="ru-RU" sz="1400" b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Стандартный сервис в каждом нашем офисе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u="none" dirty="0" smtClean="0"/>
                        <a:t>Внедрение и поддержания стандартов обслуживания  в разных офисах на всей территории РФ</a:t>
                      </a:r>
                    </a:p>
                    <a:p>
                      <a:pPr algn="ctr"/>
                      <a:endParaRPr lang="ru-RU" sz="1400" b="0" u="none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Одинаковый стандарт обслуживания офисной техники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во всех филиалах на территории РФ.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Отработанная система отбора партнеров по всей РФ</a:t>
                      </a:r>
                    </a:p>
                    <a:p>
                      <a:pPr algn="ctr"/>
                      <a:endParaRPr lang="ru-RU" sz="1400" b="1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658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ПИРАМИДА ПОЗИЦИОНИРОВАНИЯ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3"/>
          </p:nvPr>
        </p:nvSpPr>
        <p:spPr>
          <a:xfrm flipH="1">
            <a:off x="10073547" y="7201011"/>
            <a:ext cx="339406" cy="315915"/>
          </a:xfrm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8"/>
          </p:nvPr>
        </p:nvSpPr>
        <p:spPr>
          <a:xfrm>
            <a:off x="3681515" y="1692522"/>
            <a:ext cx="3330370" cy="866016"/>
          </a:xfrm>
        </p:spPr>
        <p:txBody>
          <a:bodyPr>
            <a:noAutofit/>
          </a:bodyPr>
          <a:lstStyle/>
          <a:p>
            <a:endParaRPr lang="ru-RU" sz="1600" dirty="0" smtClean="0"/>
          </a:p>
          <a:p>
            <a:pPr>
              <a:lnSpc>
                <a:spcPts val="1600"/>
              </a:lnSpc>
            </a:pPr>
            <a:r>
              <a:rPr lang="ru-RU" dirty="0" smtClean="0"/>
              <a:t>ОПТИМИЗАЦИЯ КОСТОВ И ЕДИНЫЙ СТАНДАРТ ОБСЛУЖИВАНИЯ </a:t>
            </a:r>
            <a:r>
              <a:rPr lang="ru-RU" dirty="0"/>
              <a:t>ПЕЧАТНОЙ И </a:t>
            </a:r>
            <a:r>
              <a:rPr lang="en-US" dirty="0" smtClean="0"/>
              <a:t>IT</a:t>
            </a:r>
            <a:r>
              <a:rPr lang="ru-RU" dirty="0" smtClean="0"/>
              <a:t> ТЕХНИКИ В КАЖДОМ ОФИСЕ НА ВСЕЙ ТЕРРИТОРИИ РФ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>
              <a:lnSpc>
                <a:spcPts val="1400"/>
              </a:lnSpc>
              <a:spcBef>
                <a:spcPts val="0"/>
              </a:spcBef>
            </a:pPr>
            <a:r>
              <a:rPr lang="ru-RU" dirty="0" smtClean="0"/>
              <a:t>Хочу лучший сервис, который позволяет оптимизировать «</a:t>
            </a:r>
            <a:r>
              <a:rPr lang="ru-RU" dirty="0" err="1" smtClean="0"/>
              <a:t>косты</a:t>
            </a:r>
            <a:r>
              <a:rPr lang="ru-RU" dirty="0" smtClean="0"/>
              <a:t>».</a:t>
            </a:r>
            <a:endParaRPr lang="ru-RU" dirty="0"/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pPr>
              <a:lnSpc>
                <a:spcPts val="1400"/>
              </a:lnSpc>
              <a:spcBef>
                <a:spcPts val="0"/>
              </a:spcBef>
            </a:pPr>
            <a:r>
              <a:rPr lang="ru-RU" dirty="0" smtClean="0"/>
              <a:t>Единые </a:t>
            </a:r>
            <a:r>
              <a:rPr lang="ru-RU" dirty="0"/>
              <a:t>стандарты обслуживания офисов по всей РФ </a:t>
            </a:r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ru-RU" dirty="0" smtClean="0"/>
              <a:t>Учет затрат на печать, бесперебойное обслуживание парка техники</a:t>
            </a:r>
            <a:endParaRPr lang="ru-RU" dirty="0"/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ru-RU" dirty="0" smtClean="0"/>
              <a:t>Умение внедрения и поддержания стандартов обслуживания в любой точке России.</a:t>
            </a:r>
            <a:endParaRPr lang="ru-RU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 smtClean="0"/>
              <a:t>VIS</a:t>
            </a:r>
            <a:r>
              <a:rPr lang="ru-RU" dirty="0" smtClean="0"/>
              <a:t>, Клевер </a:t>
            </a:r>
            <a:r>
              <a:rPr lang="ru-RU" dirty="0" err="1" smtClean="0"/>
              <a:t>принт</a:t>
            </a:r>
            <a:endParaRPr lang="ru-RU" dirty="0"/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ru-RU" dirty="0"/>
              <a:t>Система отбора партнеров по всей РФ</a:t>
            </a:r>
          </a:p>
        </p:txBody>
      </p:sp>
    </p:spTree>
    <p:extLst>
      <p:ext uri="{BB962C8B-B14F-4D97-AF65-F5344CB8AC3E}">
        <p14:creationId xmlns:p14="http://schemas.microsoft.com/office/powerpoint/2010/main" val="18362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ПЛАТФОРМА БРЕНДА </a:t>
            </a: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Порядок в офисе. Прозрачность и понятность процесса. </a:t>
            </a:r>
            <a:r>
              <a:rPr lang="ru-RU" dirty="0" smtClean="0"/>
              <a:t>Экономия.</a:t>
            </a:r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algn="ctr"/>
            <a:r>
              <a:rPr lang="en-US" dirty="0"/>
              <a:t>IT </a:t>
            </a:r>
            <a:r>
              <a:rPr lang="ru-RU" dirty="0"/>
              <a:t>директора крупных компаний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algn="ctr"/>
            <a:r>
              <a:rPr lang="ru-RU" dirty="0"/>
              <a:t>Уверенность. Все правильно сделал.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algn="ctr"/>
            <a:r>
              <a:rPr lang="ru-RU" dirty="0"/>
              <a:t>Немецкая педантичность и порядок.</a:t>
            </a:r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4"/>
          </p:nvPr>
        </p:nvSpPr>
        <p:spPr>
          <a:xfrm>
            <a:off x="4433889" y="3661375"/>
            <a:ext cx="1825622" cy="1050925"/>
          </a:xfrm>
        </p:spPr>
        <p:txBody>
          <a:bodyPr>
            <a:noAutofit/>
          </a:bodyPr>
          <a:lstStyle/>
          <a:p>
            <a:r>
              <a:rPr lang="ru-RU" sz="1200" dirty="0"/>
              <a:t>ОПТИМИЗАЦИЯ КОСТОВ И ЕДИНЫЙ СТАНДАРТ ОБСЛУЖИВАНИЯ ПЕЧАТНОЙ И </a:t>
            </a:r>
            <a:r>
              <a:rPr lang="en-US" sz="1200" dirty="0"/>
              <a:t>IT</a:t>
            </a:r>
            <a:r>
              <a:rPr lang="ru-RU" sz="1200" dirty="0"/>
              <a:t> ТЕХНИКИ В КАЖДОМ ОФИСЕ НА ВСЕЙ ТЕРРИТОРИИ РФ</a:t>
            </a:r>
            <a:endParaRPr lang="ru-RU" sz="1200" b="0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343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sz="1800" dirty="0"/>
              <a:t>Компания «Венета Систем» - эксперт в области </a:t>
            </a:r>
            <a:r>
              <a:rPr lang="ru-RU" sz="1800" dirty="0" smtClean="0"/>
              <a:t>заправки/ восстановления  </a:t>
            </a:r>
            <a:r>
              <a:rPr lang="ru-RU" sz="1800" dirty="0"/>
              <a:t>картриджей и бесперебойной печати, добившись </a:t>
            </a:r>
            <a:r>
              <a:rPr lang="ru-RU" sz="1800" dirty="0" smtClean="0"/>
              <a:t>максимума </a:t>
            </a:r>
            <a:r>
              <a:rPr lang="ru-RU" sz="1800" dirty="0"/>
              <a:t>в своем </a:t>
            </a:r>
            <a:r>
              <a:rPr lang="ru-RU" sz="1800" dirty="0" smtClean="0"/>
              <a:t>под-сегменте</a:t>
            </a:r>
            <a:r>
              <a:rPr lang="ru-RU" sz="1800" dirty="0"/>
              <a:t>, хочет расширить сферу своих интересов, </a:t>
            </a:r>
            <a:r>
              <a:rPr lang="ru-RU" sz="1800" dirty="0" smtClean="0"/>
              <a:t>и, </a:t>
            </a:r>
            <a:r>
              <a:rPr lang="ru-RU" sz="1800" dirty="0"/>
              <a:t>рассматривая новые рынки и отрасли для расширения, создала новый бренд </a:t>
            </a:r>
            <a:r>
              <a:rPr lang="en-US" sz="1800" dirty="0"/>
              <a:t>Clever</a:t>
            </a:r>
            <a:r>
              <a:rPr lang="ru-RU" sz="1800" dirty="0"/>
              <a:t> </a:t>
            </a:r>
            <a:r>
              <a:rPr lang="en-US" sz="1800" dirty="0"/>
              <a:t>Bros</a:t>
            </a:r>
            <a:r>
              <a:rPr lang="en-US" sz="1800" dirty="0" smtClean="0"/>
              <a:t>.</a:t>
            </a:r>
            <a:endParaRPr lang="ru-RU" sz="1800" dirty="0" smtClean="0"/>
          </a:p>
          <a:p>
            <a:endParaRPr lang="ru-RU" sz="1800" dirty="0" smtClean="0"/>
          </a:p>
          <a:p>
            <a:r>
              <a:rPr lang="ru-RU" sz="1800" dirty="0" smtClean="0"/>
              <a:t>Задачи: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dirty="0" smtClean="0"/>
              <a:t>Определиться, </a:t>
            </a:r>
            <a:r>
              <a:rPr lang="ru-RU" sz="1800" dirty="0"/>
              <a:t>на какие рынки и с какими продуктами может выйти новый бренд </a:t>
            </a:r>
            <a:r>
              <a:rPr lang="ru-RU" sz="1800" dirty="0" err="1"/>
              <a:t>Clever</a:t>
            </a:r>
            <a:r>
              <a:rPr lang="ru-RU" sz="1800" dirty="0"/>
              <a:t> </a:t>
            </a:r>
            <a:r>
              <a:rPr lang="ru-RU" sz="1800" dirty="0" err="1"/>
              <a:t>Bros</a:t>
            </a:r>
            <a:r>
              <a:rPr lang="ru-RU" sz="18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dirty="0" smtClean="0"/>
              <a:t>Как </a:t>
            </a:r>
            <a:r>
              <a:rPr lang="ru-RU" sz="1800" dirty="0"/>
              <a:t>позиционировать новые продукты на новых рынках.</a:t>
            </a:r>
          </a:p>
          <a:p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ВВОДНЫЕ ДАННЫЕ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500" y="4410701"/>
            <a:ext cx="3060340" cy="1120202"/>
          </a:xfrm>
          <a:prstGeom prst="rect">
            <a:avLst/>
          </a:prstGeom>
        </p:spPr>
      </p:pic>
      <p:sp>
        <p:nvSpPr>
          <p:cNvPr id="8" name="Номер слайда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7A2B22E-857C-439A-88C9-DE1A32345DF3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272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Заголовок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300" dirty="0"/>
              <a:t>BIG IDEA</a:t>
            </a:r>
            <a:endParaRPr lang="ru-RU" sz="4300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7A2B22E-857C-439A-88C9-DE1A32345DF3}" type="slidenum">
              <a:rPr lang="ru-RU" smtClean="0"/>
              <a:pPr/>
              <a:t>20</a:t>
            </a:fld>
            <a:endParaRPr lang="ru-RU" dirty="0"/>
          </a:p>
        </p:txBody>
      </p:sp>
      <p:sp>
        <p:nvSpPr>
          <p:cNvPr id="21" name="Текст 20"/>
          <p:cNvSpPr>
            <a:spLocks noGrp="1"/>
          </p:cNvSpPr>
          <p:nvPr>
            <p:ph type="body" sz="quarter" idx="14"/>
          </p:nvPr>
        </p:nvSpPr>
        <p:spPr/>
        <p:txBody>
          <a:bodyPr anchor="ctr"/>
          <a:lstStyle/>
          <a:p>
            <a:r>
              <a:rPr lang="ru-RU" sz="1800" dirty="0" smtClean="0"/>
              <a:t>Компании, стремящиеся выйти на федеральный уровень, </a:t>
            </a:r>
            <a:r>
              <a:rPr lang="en-US" sz="1800" dirty="0" smtClean="0"/>
              <a:t>B2B</a:t>
            </a:r>
            <a:r>
              <a:rPr lang="ru-RU" sz="1800" dirty="0" smtClean="0"/>
              <a:t>, </a:t>
            </a:r>
            <a:r>
              <a:rPr lang="en-US" sz="1800" dirty="0" smtClean="0"/>
              <a:t>B2G</a:t>
            </a:r>
            <a:endParaRPr lang="ru-RU" sz="1800" dirty="0"/>
          </a:p>
        </p:txBody>
      </p:sp>
      <p:sp>
        <p:nvSpPr>
          <p:cNvPr id="22" name="Текст 21"/>
          <p:cNvSpPr>
            <a:spLocks noGrp="1"/>
          </p:cNvSpPr>
          <p:nvPr>
            <p:ph type="body" sz="quarter" idx="15"/>
          </p:nvPr>
        </p:nvSpPr>
        <p:spPr/>
        <p:txBody>
          <a:bodyPr anchor="ctr"/>
          <a:lstStyle/>
          <a:p>
            <a:r>
              <a:rPr lang="en-US" sz="1800" dirty="0" smtClean="0"/>
              <a:t>Clever </a:t>
            </a:r>
            <a:r>
              <a:rPr lang="ru-RU" sz="1800" dirty="0" smtClean="0"/>
              <a:t>стандарт-контролер-</a:t>
            </a:r>
            <a:r>
              <a:rPr lang="ru-RU" sz="1800" dirty="0" err="1" smtClean="0"/>
              <a:t>перфекционист</a:t>
            </a:r>
            <a:endParaRPr lang="ru-RU" sz="1800" dirty="0"/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6"/>
          </p:nvPr>
        </p:nvSpPr>
        <p:spPr/>
        <p:txBody>
          <a:bodyPr anchor="ctr"/>
          <a:lstStyle/>
          <a:p>
            <a:r>
              <a:rPr lang="ru-RU" sz="1800" dirty="0"/>
              <a:t>Немецкая педантичность и порядок.</a:t>
            </a:r>
          </a:p>
        </p:txBody>
      </p:sp>
      <p:sp>
        <p:nvSpPr>
          <p:cNvPr id="24" name="Текст 23"/>
          <p:cNvSpPr>
            <a:spLocks noGrp="1"/>
          </p:cNvSpPr>
          <p:nvPr>
            <p:ph type="body" sz="quarter" idx="17"/>
          </p:nvPr>
        </p:nvSpPr>
        <p:spPr/>
        <p:txBody>
          <a:bodyPr anchor="ctr"/>
          <a:lstStyle/>
          <a:p>
            <a:r>
              <a:rPr lang="ru-RU" sz="1800" dirty="0" smtClean="0"/>
              <a:t>Желание избавиться от груза проблем в работе офиса</a:t>
            </a:r>
            <a:endParaRPr lang="ru-RU" sz="1800" dirty="0"/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8"/>
          </p:nvPr>
        </p:nvSpPr>
        <p:spPr>
          <a:xfrm>
            <a:off x="4154067" y="4627022"/>
            <a:ext cx="2385266" cy="539129"/>
          </a:xfrm>
        </p:spPr>
        <p:txBody>
          <a:bodyPr>
            <a:noAutofit/>
          </a:bodyPr>
          <a:lstStyle/>
          <a:p>
            <a:r>
              <a:rPr lang="ru-RU" dirty="0"/>
              <a:t>Навести порядок в техническом обслуживании </a:t>
            </a:r>
            <a:r>
              <a:rPr lang="ru-RU" dirty="0" smtClean="0"/>
              <a:t>офиса и снизить расходы .</a:t>
            </a:r>
            <a:endParaRPr lang="ru-RU" dirty="0"/>
          </a:p>
        </p:txBody>
      </p:sp>
      <p:sp>
        <p:nvSpPr>
          <p:cNvPr id="26" name="Текст 25"/>
          <p:cNvSpPr>
            <a:spLocks noGrp="1"/>
          </p:cNvSpPr>
          <p:nvPr>
            <p:ph type="body" sz="quarter" idx="20"/>
          </p:nvPr>
        </p:nvSpPr>
        <p:spPr>
          <a:xfrm>
            <a:off x="3580315" y="2978996"/>
            <a:ext cx="3532769" cy="773767"/>
          </a:xfrm>
        </p:spPr>
        <p:txBody>
          <a:bodyPr>
            <a:noAutofit/>
          </a:bodyPr>
          <a:lstStyle/>
          <a:p>
            <a:r>
              <a:rPr lang="ru-RU" dirty="0"/>
              <a:t>Устранение беспорядка, бесконтрольных трат и самодеятельности в офисах. </a:t>
            </a:r>
          </a:p>
        </p:txBody>
      </p:sp>
      <p:sp>
        <p:nvSpPr>
          <p:cNvPr id="27" name="Текст 26"/>
          <p:cNvSpPr>
            <a:spLocks noGrp="1"/>
          </p:cNvSpPr>
          <p:nvPr>
            <p:ph type="body" sz="quarter" idx="22"/>
          </p:nvPr>
        </p:nvSpPr>
        <p:spPr>
          <a:xfrm>
            <a:off x="799305" y="6241442"/>
            <a:ext cx="9094788" cy="262209"/>
          </a:xfrm>
        </p:spPr>
        <p:txBody>
          <a:bodyPr>
            <a:noAutofit/>
          </a:bodyPr>
          <a:lstStyle/>
          <a:p>
            <a:r>
              <a:rPr lang="ru-RU" dirty="0" smtClean="0"/>
              <a:t>К порядку, контролю и снижению </a:t>
            </a:r>
            <a:r>
              <a:rPr lang="ru-RU" dirty="0" err="1" smtClean="0"/>
              <a:t>костов</a:t>
            </a:r>
            <a:r>
              <a:rPr lang="ru-RU" dirty="0" smtClean="0"/>
              <a:t> на тех. обслуживание.</a:t>
            </a:r>
            <a:endParaRPr lang="ru-RU" dirty="0"/>
          </a:p>
        </p:txBody>
      </p:sp>
      <p:sp>
        <p:nvSpPr>
          <p:cNvPr id="28" name="Текст 27"/>
          <p:cNvSpPr>
            <a:spLocks noGrp="1"/>
          </p:cNvSpPr>
          <p:nvPr>
            <p:ph type="body" sz="quarter" idx="23"/>
          </p:nvPr>
        </p:nvSpPr>
        <p:spPr>
          <a:xfrm>
            <a:off x="808384" y="6517008"/>
            <a:ext cx="9094788" cy="262209"/>
          </a:xfrm>
        </p:spPr>
        <p:txBody>
          <a:bodyPr>
            <a:noAutofit/>
          </a:bodyPr>
          <a:lstStyle/>
          <a:p>
            <a:r>
              <a:rPr lang="ru-RU" dirty="0"/>
              <a:t>Благодаря внедрению </a:t>
            </a:r>
            <a:r>
              <a:rPr lang="ru-RU" dirty="0" smtClean="0"/>
              <a:t>технологии </a:t>
            </a:r>
            <a:r>
              <a:rPr lang="en-US" dirty="0" smtClean="0"/>
              <a:t>Clever  </a:t>
            </a:r>
            <a:r>
              <a:rPr lang="ru-RU" dirty="0" smtClean="0"/>
              <a:t>Стандарт: ПО </a:t>
            </a:r>
            <a:r>
              <a:rPr lang="ru-RU" dirty="0"/>
              <a:t>и единому стандарту работы </a:t>
            </a:r>
            <a:r>
              <a:rPr lang="ru-RU" dirty="0" smtClean="0"/>
              <a:t>подрядчиков на </a:t>
            </a:r>
            <a:r>
              <a:rPr lang="en-US" dirty="0" smtClean="0"/>
              <a:t>Clever </a:t>
            </a:r>
            <a:r>
              <a:rPr lang="ru-RU" dirty="0" smtClean="0"/>
              <a:t>офис .</a:t>
            </a:r>
            <a:endParaRPr lang="ru-RU" dirty="0"/>
          </a:p>
        </p:txBody>
      </p:sp>
      <p:sp>
        <p:nvSpPr>
          <p:cNvPr id="29" name="Текст 28"/>
          <p:cNvSpPr>
            <a:spLocks noGrp="1"/>
          </p:cNvSpPr>
          <p:nvPr>
            <p:ph type="body" sz="quarter" idx="24"/>
          </p:nvPr>
        </p:nvSpPr>
        <p:spPr>
          <a:xfrm>
            <a:off x="949940" y="6788070"/>
            <a:ext cx="9094788" cy="262209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Технология </a:t>
            </a:r>
            <a:r>
              <a:rPr lang="en-US" dirty="0"/>
              <a:t>Clever  </a:t>
            </a:r>
            <a:r>
              <a:rPr lang="ru-RU" dirty="0" smtClean="0"/>
              <a:t>Стандарт.</a:t>
            </a:r>
            <a:endParaRPr lang="ru-RU" dirty="0"/>
          </a:p>
        </p:txBody>
      </p:sp>
      <p:sp>
        <p:nvSpPr>
          <p:cNvPr id="30" name="Текст 29"/>
          <p:cNvSpPr>
            <a:spLocks noGrp="1"/>
          </p:cNvSpPr>
          <p:nvPr>
            <p:ph type="body" sz="quarter" idx="25"/>
          </p:nvPr>
        </p:nvSpPr>
        <p:spPr>
          <a:xfrm>
            <a:off x="1025047" y="5981607"/>
            <a:ext cx="9094787" cy="259835"/>
          </a:xfrm>
        </p:spPr>
        <p:txBody>
          <a:bodyPr>
            <a:noAutofit/>
          </a:bodyPr>
          <a:lstStyle/>
          <a:p>
            <a:r>
              <a:rPr lang="ru-RU" dirty="0" smtClean="0"/>
              <a:t>Навести порядок в техническом обслуживании офиса.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836310" y="431951"/>
            <a:ext cx="8753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spc="-150" dirty="0" smtClean="0">
                <a:solidFill>
                  <a:srgbClr val="433B62"/>
                </a:solidFill>
                <a:latin typeface="+mj-lt"/>
                <a:ea typeface="+mj-ea"/>
                <a:cs typeface="+mj-cs"/>
              </a:rPr>
              <a:t>Порядок - на </a:t>
            </a:r>
            <a:r>
              <a:rPr lang="ru-RU" sz="3600" spc="-150" dirty="0">
                <a:solidFill>
                  <a:srgbClr val="433B62"/>
                </a:solidFill>
                <a:latin typeface="+mj-lt"/>
                <a:ea typeface="+mj-ea"/>
                <a:cs typeface="+mj-cs"/>
              </a:rPr>
              <a:t>всей территории</a:t>
            </a:r>
          </a:p>
        </p:txBody>
      </p:sp>
    </p:spTree>
    <p:extLst>
      <p:ext uri="{BB962C8B-B14F-4D97-AF65-F5344CB8AC3E}">
        <p14:creationId xmlns:p14="http://schemas.microsoft.com/office/powerpoint/2010/main" val="355517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азвание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SINGLE MINDED PROPOSITION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21</a:t>
            </a:fld>
            <a:endParaRPr lang="ru-RU" dirty="0"/>
          </a:p>
        </p:txBody>
      </p:sp>
      <p:sp>
        <p:nvSpPr>
          <p:cNvPr id="2" name="Текст 1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en-US" sz="1323" dirty="0"/>
              <a:t>Clever </a:t>
            </a:r>
            <a:r>
              <a:rPr lang="ru-RU" sz="1323" dirty="0"/>
              <a:t>Стандарт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ru-RU" sz="1323" dirty="0"/>
              <a:t>Амбициозный </a:t>
            </a:r>
            <a:r>
              <a:rPr lang="en-US" sz="1323" dirty="0"/>
              <a:t>IT </a:t>
            </a:r>
            <a:r>
              <a:rPr lang="ru-RU" sz="1323" dirty="0"/>
              <a:t>директор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ru-RU" sz="1323" dirty="0"/>
              <a:t>Надоел беспорядок в офисах на местах ? Мы наведем порядок и дадим возможность дистанционно контролировать соблюдение стандартов. Автоматически формируются отчеты по работе за период.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Выслужиться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Есть ПО, стандарты для подрядчиков, система  контроля качества</a:t>
            </a:r>
          </a:p>
        </p:txBody>
      </p:sp>
    </p:spTree>
    <p:extLst>
      <p:ext uri="{BB962C8B-B14F-4D97-AF65-F5344CB8AC3E}">
        <p14:creationId xmlns:p14="http://schemas.microsoft.com/office/powerpoint/2010/main" val="1034381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азвание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SINGLE MINDED PROPOSITION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22</a:t>
            </a:fld>
            <a:endParaRPr lang="ru-RU" dirty="0"/>
          </a:p>
        </p:txBody>
      </p:sp>
      <p:sp>
        <p:nvSpPr>
          <p:cNvPr id="2" name="Текст 1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en-US" sz="1323" dirty="0"/>
              <a:t>Clever </a:t>
            </a:r>
            <a:r>
              <a:rPr lang="ru-RU" sz="1323" dirty="0"/>
              <a:t>Стандарт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1323" dirty="0"/>
              <a:t>IT </a:t>
            </a:r>
            <a:r>
              <a:rPr lang="ru-RU" sz="1323" dirty="0"/>
              <a:t>БОСС , Экономка ( БОСС АХО)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ru-RU" sz="1323" dirty="0"/>
              <a:t>Не понятно что происходит в офисах в регионах ? Почему офис в Алуште тратит в 2 раза больше на ТО , чем офис в </a:t>
            </a:r>
            <a:r>
              <a:rPr lang="ru-RU" sz="1323" dirty="0" smtClean="0"/>
              <a:t>Екатеринбурге? </a:t>
            </a:r>
            <a:r>
              <a:rPr lang="ru-RU" sz="1323" dirty="0"/>
              <a:t>Мы наведем порядок и дадим возможность стандартизировать расходы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Не получать нагоняи от руководства, выслужиться.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20"/>
          </p:nvPr>
        </p:nvSpPr>
        <p:spPr>
          <a:xfrm>
            <a:off x="3445215" y="5985789"/>
            <a:ext cx="5413517" cy="1125212"/>
          </a:xfrm>
        </p:spPr>
        <p:txBody>
          <a:bodyPr>
            <a:normAutofit/>
          </a:bodyPr>
          <a:lstStyle/>
          <a:p>
            <a:r>
              <a:rPr lang="en-US" sz="1323" dirty="0"/>
              <a:t>VIS</a:t>
            </a:r>
            <a:r>
              <a:rPr lang="ru-RU" sz="1323" dirty="0"/>
              <a:t>, Клевер </a:t>
            </a:r>
            <a:r>
              <a:rPr lang="ru-RU" sz="1323" dirty="0" err="1"/>
              <a:t>принт</a:t>
            </a:r>
            <a:endParaRPr lang="ru-RU" sz="1323" dirty="0"/>
          </a:p>
          <a:p>
            <a:endParaRPr lang="ru-RU" sz="1323" dirty="0"/>
          </a:p>
        </p:txBody>
      </p:sp>
    </p:spTree>
    <p:extLst>
      <p:ext uri="{BB962C8B-B14F-4D97-AF65-F5344CB8AC3E}">
        <p14:creationId xmlns:p14="http://schemas.microsoft.com/office/powerpoint/2010/main" val="377888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азвание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SINGLE MINDED PROPOSITION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23</a:t>
            </a:fld>
            <a:endParaRPr lang="ru-RU" dirty="0"/>
          </a:p>
        </p:txBody>
      </p:sp>
      <p:sp>
        <p:nvSpPr>
          <p:cNvPr id="2" name="Текст 1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en-US" sz="1323" dirty="0"/>
              <a:t>Clever </a:t>
            </a:r>
            <a:r>
              <a:rPr lang="ru-RU" sz="1323" dirty="0"/>
              <a:t>Стандарт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1323" dirty="0"/>
              <a:t>IT </a:t>
            </a:r>
            <a:r>
              <a:rPr lang="ru-RU" sz="1323" dirty="0"/>
              <a:t>БОСС , АХО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ru-RU" sz="1323" dirty="0"/>
              <a:t>Наша технология </a:t>
            </a:r>
            <a:r>
              <a:rPr lang="en-US" sz="1323" dirty="0"/>
              <a:t>Clever </a:t>
            </a:r>
            <a:r>
              <a:rPr lang="ru-RU" sz="1323" dirty="0"/>
              <a:t>Стандарт  позволяет постоянно оптимизировать </a:t>
            </a:r>
            <a:r>
              <a:rPr lang="ru-RU" sz="1323" dirty="0" err="1"/>
              <a:t>косты</a:t>
            </a:r>
            <a:r>
              <a:rPr lang="ru-RU" sz="1323" dirty="0"/>
              <a:t> на обслуживание </a:t>
            </a:r>
            <a:r>
              <a:rPr lang="en-US" sz="1323" dirty="0"/>
              <a:t>IT </a:t>
            </a:r>
            <a:r>
              <a:rPr lang="ru-RU" sz="1323" dirty="0"/>
              <a:t>и печатной техники. Системная экономия расходов</a:t>
            </a:r>
            <a:r>
              <a:rPr lang="en-US" sz="1323" dirty="0"/>
              <a:t>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ru-RU" sz="1323" dirty="0" smtClean="0"/>
              <a:t>сэкономить</a:t>
            </a:r>
            <a:endParaRPr lang="ru-RU" sz="1323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20"/>
          </p:nvPr>
        </p:nvSpPr>
        <p:spPr>
          <a:xfrm>
            <a:off x="3308558" y="5985789"/>
            <a:ext cx="5413517" cy="1125212"/>
          </a:xfrm>
        </p:spPr>
        <p:txBody>
          <a:bodyPr>
            <a:normAutofit/>
          </a:bodyPr>
          <a:lstStyle/>
          <a:p>
            <a:r>
              <a:rPr lang="ru-RU" sz="1323" dirty="0"/>
              <a:t>В ПО включена аналитика, позволяющая анализировать </a:t>
            </a:r>
            <a:r>
              <a:rPr lang="ru-RU" sz="1323" dirty="0" smtClean="0"/>
              <a:t>факторы, </a:t>
            </a:r>
            <a:r>
              <a:rPr lang="ru-RU" sz="1323" dirty="0"/>
              <a:t>влияющие на повышение расходов, </a:t>
            </a:r>
            <a:r>
              <a:rPr lang="ru-RU" sz="1323" dirty="0" smtClean="0"/>
              <a:t>например, </a:t>
            </a:r>
            <a:r>
              <a:rPr lang="ru-RU" sz="1323" dirty="0"/>
              <a:t>сезонность</a:t>
            </a:r>
          </a:p>
        </p:txBody>
      </p:sp>
    </p:spTree>
    <p:extLst>
      <p:ext uri="{BB962C8B-B14F-4D97-AF65-F5344CB8AC3E}">
        <p14:creationId xmlns:p14="http://schemas.microsoft.com/office/powerpoint/2010/main" val="4068421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 err="1"/>
              <a:t>Директ</a:t>
            </a:r>
            <a:r>
              <a:rPr lang="ru-RU" sz="1600" dirty="0"/>
              <a:t>-мейл. Пример: можно разослать идеальный отчет на имя контактного лица, как </a:t>
            </a:r>
            <a:r>
              <a:rPr lang="ru-RU" sz="1600" dirty="0" smtClean="0"/>
              <a:t>будто </a:t>
            </a:r>
            <a:r>
              <a:rPr lang="ru-RU" sz="1600" dirty="0"/>
              <a:t>из офисов компании с посылом: «Хотите, получать такие отчеты, </a:t>
            </a:r>
            <a:r>
              <a:rPr lang="ru-RU" sz="1600" dirty="0" smtClean="0"/>
              <a:t>обращайтесь», </a:t>
            </a:r>
            <a:r>
              <a:rPr lang="ru-RU" sz="1600" dirty="0"/>
              <a:t>– телефон вашего </a:t>
            </a:r>
            <a:r>
              <a:rPr lang="ru-RU" sz="1600" dirty="0" smtClean="0"/>
              <a:t>менеджера.</a:t>
            </a:r>
            <a:endParaRPr lang="ru-RU" sz="16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/>
              <a:t>Выступление на отраслевых конференциях, а также на конференциях для </a:t>
            </a:r>
            <a:r>
              <a:rPr lang="en-US" sz="1600" dirty="0"/>
              <a:t>IT </a:t>
            </a:r>
            <a:r>
              <a:rPr lang="ru-RU" sz="1600" dirty="0"/>
              <a:t>и финансовых директоров для продвижения с темой стандартизации.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/>
              <a:t>Посев в сети небольшого мультипликационного ролика, ясно показывающего, что делаем и какие выгоды несем.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/>
              <a:t>Личный менеджер.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/>
              <a:t>Выложить новость на сайт.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/>
              <a:t>Статьи в отраслевые издания/интернет издания.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/>
              <a:t>IT </a:t>
            </a:r>
            <a:r>
              <a:rPr lang="ru-RU" sz="1600" dirty="0"/>
              <a:t>форумы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/>
              <a:t>Контекстная реклама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/>
              <a:t>Встроить рекламный блок в сериалы </a:t>
            </a:r>
            <a:r>
              <a:rPr lang="ru-RU" sz="1600" dirty="0" smtClean="0"/>
              <a:t>(«Силиконовая долина» </a:t>
            </a:r>
            <a:r>
              <a:rPr lang="ru-RU" sz="1600" dirty="0"/>
              <a:t>и т.д.)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/>
              <a:t>Вложить инфо в коробку с картриджами и др. продукции от наших поставщиков.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/>
              <a:t>Реклама во время игр </a:t>
            </a:r>
            <a:r>
              <a:rPr lang="ru-RU" sz="1600" dirty="0" smtClean="0"/>
              <a:t>(нужно </a:t>
            </a:r>
            <a:r>
              <a:rPr lang="ru-RU" sz="1600" dirty="0"/>
              <a:t>внимательно смотреть на возраст и ЦА)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/>
              <a:t>В кабинете нашего ПО появляется сообщение о новых функциях.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КАНАЛЫ И ТОЧКИ КОММУНИКАЦИИ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7A2B22E-857C-439A-88C9-DE1A32345DF3}" type="slidenum">
              <a:rPr lang="ru-RU" smtClean="0"/>
              <a:pPr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97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7A2B22E-857C-439A-88C9-DE1A32345DF3}" type="slidenum">
              <a:rPr lang="ru-RU" smtClean="0"/>
              <a:pPr/>
              <a:t>25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CLEVER - IT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311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sz="1350" b="1" dirty="0"/>
              <a:t>Название рынка: </a:t>
            </a:r>
            <a:r>
              <a:rPr lang="ru-RU" sz="1350" dirty="0"/>
              <a:t>Обслуживание техники </a:t>
            </a:r>
            <a:r>
              <a:rPr lang="ru-RU" sz="1350" dirty="0" smtClean="0"/>
              <a:t>(сервис)</a:t>
            </a:r>
            <a:endParaRPr lang="ru-RU" sz="1350" b="1" dirty="0"/>
          </a:p>
          <a:p>
            <a:r>
              <a:rPr lang="ru-RU" sz="1350" b="1" dirty="0"/>
              <a:t>Товарная категория: </a:t>
            </a:r>
            <a:r>
              <a:rPr lang="en-US" sz="1350" dirty="0"/>
              <a:t>B2C, </a:t>
            </a:r>
            <a:r>
              <a:rPr lang="ru-RU" sz="1350" dirty="0"/>
              <a:t> </a:t>
            </a:r>
            <a:r>
              <a:rPr lang="en-US" sz="1350" dirty="0" smtClean="0"/>
              <a:t>B2B</a:t>
            </a:r>
            <a:endParaRPr lang="ru-RU" sz="1350" b="1" dirty="0"/>
          </a:p>
          <a:p>
            <a:r>
              <a:rPr lang="ru-RU" sz="1350" b="1" dirty="0"/>
              <a:t>Клиенты : </a:t>
            </a:r>
            <a:r>
              <a:rPr lang="ru-RU" sz="1350" dirty="0"/>
              <a:t>от домохозяйки до среднего и малого </a:t>
            </a:r>
            <a:r>
              <a:rPr lang="ru-RU" sz="1350" dirty="0" smtClean="0"/>
              <a:t>бизнеса</a:t>
            </a:r>
            <a:endParaRPr lang="ru-RU" sz="1350" b="1" dirty="0"/>
          </a:p>
          <a:p>
            <a:r>
              <a:rPr lang="ru-RU" sz="1350" b="1" dirty="0"/>
              <a:t>Продукт:  Приложение </a:t>
            </a:r>
            <a:r>
              <a:rPr lang="en-US" sz="1350" b="1" dirty="0" smtClean="0"/>
              <a:t>CLEVER - IT</a:t>
            </a:r>
            <a:endParaRPr lang="ru-RU" sz="1350" b="1" dirty="0"/>
          </a:p>
          <a:p>
            <a:endParaRPr lang="ru-RU" sz="1350" b="1" dirty="0"/>
          </a:p>
          <a:p>
            <a:r>
              <a:rPr lang="ru-RU" sz="1350" b="1" dirty="0"/>
              <a:t>Описание: </a:t>
            </a:r>
            <a:r>
              <a:rPr lang="ru-RU" sz="1350" dirty="0"/>
              <a:t>приложение представляет собой аналог </a:t>
            </a:r>
            <a:r>
              <a:rPr lang="en-US" sz="1350" dirty="0"/>
              <a:t>UBER </a:t>
            </a:r>
            <a:r>
              <a:rPr lang="en-US" sz="1350" dirty="0" smtClean="0"/>
              <a:t>(</a:t>
            </a:r>
            <a:r>
              <a:rPr lang="ru-RU" sz="1350" dirty="0" smtClean="0"/>
              <a:t>такси</a:t>
            </a:r>
            <a:r>
              <a:rPr lang="ru-RU" sz="1350" dirty="0"/>
              <a:t>). </a:t>
            </a:r>
          </a:p>
          <a:p>
            <a:r>
              <a:rPr lang="ru-RU" sz="1350" dirty="0"/>
              <a:t>В приложении регистрируются специалисты </a:t>
            </a:r>
            <a:r>
              <a:rPr lang="en-US" sz="1350" dirty="0"/>
              <a:t>IT, </a:t>
            </a:r>
            <a:r>
              <a:rPr lang="ru-RU" sz="1350" dirty="0" smtClean="0"/>
              <a:t>заполнив </a:t>
            </a:r>
            <a:r>
              <a:rPr lang="ru-RU" sz="1350" dirty="0"/>
              <a:t>определенную анкету. Согласно этой анкете, специалисты разделяются на </a:t>
            </a:r>
            <a:r>
              <a:rPr lang="ru-RU" sz="1350" dirty="0" smtClean="0"/>
              <a:t>несколько категорий, </a:t>
            </a:r>
            <a:r>
              <a:rPr lang="ru-RU" sz="1350" dirty="0"/>
              <a:t>например, начальный уровень (А)– подключение компьютера, принтера, установка базового программного обеспечения, продвинутый уровень </a:t>
            </a:r>
            <a:r>
              <a:rPr lang="en-US" sz="1350" dirty="0"/>
              <a:t>(B)</a:t>
            </a:r>
            <a:r>
              <a:rPr lang="ru-RU" sz="1350" dirty="0"/>
              <a:t> – настройка </a:t>
            </a:r>
            <a:r>
              <a:rPr lang="en-US" sz="1350" dirty="0"/>
              <a:t>IP </a:t>
            </a:r>
            <a:r>
              <a:rPr lang="ru-RU" sz="1350" dirty="0"/>
              <a:t>телефонии ,</a:t>
            </a:r>
            <a:r>
              <a:rPr lang="en-US" sz="1350" dirty="0"/>
              <a:t> </a:t>
            </a:r>
            <a:r>
              <a:rPr lang="ru-RU" sz="1350" dirty="0"/>
              <a:t>специалист по серверам (С) и проведение оценки проблемы – аудит </a:t>
            </a:r>
            <a:r>
              <a:rPr lang="ru-RU" sz="1350" dirty="0" smtClean="0"/>
              <a:t>(В). </a:t>
            </a:r>
            <a:r>
              <a:rPr lang="ru-RU" sz="1350" dirty="0"/>
              <a:t>В зависимости от </a:t>
            </a:r>
            <a:r>
              <a:rPr lang="ru-RU" sz="1350" dirty="0" smtClean="0"/>
              <a:t>категории </a:t>
            </a:r>
            <a:r>
              <a:rPr lang="ru-RU" sz="1350" dirty="0"/>
              <a:t>ставится стоимость за 1 час </a:t>
            </a:r>
            <a:r>
              <a:rPr lang="ru-RU" sz="1350" dirty="0" smtClean="0"/>
              <a:t>работы. </a:t>
            </a:r>
            <a:r>
              <a:rPr lang="ru-RU" sz="1350" dirty="0"/>
              <a:t>Р</a:t>
            </a:r>
            <a:r>
              <a:rPr lang="ru-RU" sz="1350" dirty="0" smtClean="0"/>
              <a:t>абота </a:t>
            </a:r>
            <a:r>
              <a:rPr lang="ru-RU" sz="1350" dirty="0"/>
              <a:t>по диагностике </a:t>
            </a:r>
            <a:r>
              <a:rPr lang="ru-RU" sz="1350" dirty="0" smtClean="0"/>
              <a:t>оценивается </a:t>
            </a:r>
            <a:r>
              <a:rPr lang="ru-RU" sz="1350" dirty="0"/>
              <a:t>не за </a:t>
            </a:r>
            <a:r>
              <a:rPr lang="ru-RU" sz="1350" dirty="0" smtClean="0"/>
              <a:t>время, </a:t>
            </a:r>
            <a:r>
              <a:rPr lang="ru-RU" sz="1350" dirty="0"/>
              <a:t>а по выполнению задачи. Либо </a:t>
            </a:r>
            <a:r>
              <a:rPr lang="ru-RU" sz="1350" dirty="0" smtClean="0"/>
              <a:t>пользователь выбирает </a:t>
            </a:r>
            <a:r>
              <a:rPr lang="ru-RU" sz="1350" dirty="0"/>
              <a:t>из списка </a:t>
            </a:r>
            <a:r>
              <a:rPr lang="ru-RU" sz="1350" dirty="0" smtClean="0"/>
              <a:t>работы </a:t>
            </a:r>
            <a:r>
              <a:rPr lang="ru-RU" sz="1350" dirty="0"/>
              <a:t>и </a:t>
            </a:r>
            <a:r>
              <a:rPr lang="ru-RU" sz="1350" dirty="0" smtClean="0"/>
              <a:t>ему </a:t>
            </a:r>
            <a:r>
              <a:rPr lang="ru-RU" sz="1350" dirty="0"/>
              <a:t>показывают специалистов, которые могут выполнить работы.</a:t>
            </a:r>
          </a:p>
          <a:p>
            <a:r>
              <a:rPr lang="ru-RU" sz="1350" dirty="0"/>
              <a:t>С другой стороны, регистрируются </a:t>
            </a:r>
            <a:r>
              <a:rPr lang="ru-RU" sz="1350" dirty="0" smtClean="0"/>
              <a:t>пользователи: физические и </a:t>
            </a:r>
            <a:r>
              <a:rPr lang="ru-RU" sz="1350" dirty="0"/>
              <a:t>юридические лица. Если сломался компьютер, необходимо установить какой-то программный продукт и другие услуги - пользователь выбирает уровень специалиста и отправляет запрос, тот, кто рядом и соответствует категории - берет заказ. Расчёт происходит через карты, по безналичному расходу. Мы получаем % с заказа. Также, автоматически происходит оценка пользователей и работников и у всех есть рейтинг. </a:t>
            </a:r>
          </a:p>
          <a:p>
            <a:r>
              <a:rPr lang="ru-RU" sz="1350" i="1" dirty="0"/>
              <a:t>Заметки:</a:t>
            </a:r>
          </a:p>
          <a:p>
            <a:pPr marL="276132" indent="-276132">
              <a:buFont typeface="Arial" panose="020B0604020202020204" pitchFamily="34" charset="0"/>
              <a:buChar char="•"/>
            </a:pPr>
            <a:r>
              <a:rPr lang="ru-RU" sz="1350" i="1" dirty="0"/>
              <a:t>Для запуска приложения необходима консультация </a:t>
            </a:r>
            <a:r>
              <a:rPr lang="en-US" sz="1350" i="1" dirty="0"/>
              <a:t>IT </a:t>
            </a:r>
            <a:r>
              <a:rPr lang="ru-RU" sz="1350" i="1" dirty="0"/>
              <a:t>эксперта по оценке работ и категорий </a:t>
            </a:r>
            <a:r>
              <a:rPr lang="ru-RU" sz="1350" i="1" dirty="0" smtClean="0"/>
              <a:t>работ/работников.</a:t>
            </a:r>
            <a:endParaRPr lang="ru-RU" sz="1350" i="1" dirty="0"/>
          </a:p>
          <a:p>
            <a:pPr marL="276132" indent="-276132">
              <a:buFont typeface="Arial" charset="0"/>
              <a:buChar char="•"/>
            </a:pPr>
            <a:r>
              <a:rPr lang="ru-RU" sz="1350" i="1" dirty="0"/>
              <a:t>Исполнение и запуск приложения займет не менее 6 месяцев.</a:t>
            </a:r>
          </a:p>
          <a:p>
            <a:pPr marL="276132" indent="-276132">
              <a:buFont typeface="Arial" charset="0"/>
              <a:buChar char="•"/>
            </a:pPr>
            <a:r>
              <a:rPr lang="ru-RU" sz="1350" i="1" dirty="0"/>
              <a:t>Продукт не построен на имеющихся ресурсах</a:t>
            </a:r>
          </a:p>
          <a:p>
            <a:pPr marL="276132" indent="-276132">
              <a:buFont typeface="Arial" charset="0"/>
              <a:buChar char="•"/>
            </a:pPr>
            <a:r>
              <a:rPr lang="ru-RU" sz="1350" i="1" dirty="0"/>
              <a:t>Набрать специалистов, скорее всего не будет проблемой, так как они заинтересованы в доп. заработке и, в основном, имеют свободный график. </a:t>
            </a:r>
          </a:p>
          <a:p>
            <a:pPr marL="276132" indent="-276132">
              <a:buFont typeface="Arial" charset="0"/>
              <a:buChar char="•"/>
            </a:pPr>
            <a:r>
              <a:rPr lang="ru-RU" sz="1350" i="1" dirty="0"/>
              <a:t>Потребуются значительные денежные затраты на производство продукта и продвижение его в сети.</a:t>
            </a:r>
          </a:p>
          <a:p>
            <a:pPr marL="276132" indent="-276132">
              <a:buFont typeface="Arial" charset="0"/>
              <a:buChar char="•"/>
            </a:pPr>
            <a:r>
              <a:rPr lang="ru-RU" sz="1350" i="1" dirty="0"/>
              <a:t>К работе в </a:t>
            </a:r>
            <a:r>
              <a:rPr lang="en-US" sz="1350" i="1" dirty="0"/>
              <a:t>IT –</a:t>
            </a:r>
            <a:r>
              <a:rPr lang="ru-RU" sz="1350" i="1" dirty="0"/>
              <a:t> важно доверие, сейчас много информации не для чужих глаз – это может ограничить </a:t>
            </a:r>
            <a:r>
              <a:rPr lang="ru-RU" sz="1350" i="1" dirty="0" smtClean="0"/>
              <a:t>кол-во </a:t>
            </a:r>
            <a:r>
              <a:rPr lang="en-US" sz="1350" i="1" dirty="0" smtClean="0"/>
              <a:t>B2B</a:t>
            </a:r>
            <a:r>
              <a:rPr lang="ru-RU" sz="1350" i="1" dirty="0" smtClean="0"/>
              <a:t> </a:t>
            </a:r>
            <a:r>
              <a:rPr lang="ru-RU" sz="1350" i="1" dirty="0"/>
              <a:t>клиентов. </a:t>
            </a:r>
            <a:endParaRPr lang="ru-RU" sz="1350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ПРОДУКТ- </a:t>
            </a:r>
            <a:r>
              <a:rPr lang="en-US" dirty="0" smtClean="0"/>
              <a:t>CLEVER-IT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7A2B22E-857C-439A-88C9-DE1A32345DF3}" type="slidenum">
              <a:rPr lang="ru-RU" smtClean="0"/>
              <a:pPr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841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ru-RU" dirty="0" smtClean="0"/>
              <a:t>КОДОВЫЕ ЗАМКИ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1905030608"/>
              </p:ext>
            </p:extLst>
          </p:nvPr>
        </p:nvGraphicFramePr>
        <p:xfrm>
          <a:off x="306388" y="1350963"/>
          <a:ext cx="10080738" cy="4219236"/>
        </p:xfrm>
        <a:graphic>
          <a:graphicData uri="http://schemas.openxmlformats.org/drawingml/2006/table">
            <a:tbl>
              <a:tblPr firstRow="1">
                <a:tableStyleId>{5DA37D80-6434-44D0-A028-1B22A696006F}</a:tableStyleId>
              </a:tblPr>
              <a:tblGrid>
                <a:gridCol w="168012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8012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8012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8012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8012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68012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63547">
                <a:tc>
                  <a:txBody>
                    <a:bodyPr/>
                    <a:lstStyle/>
                    <a:p>
                      <a:pPr marL="0" algn="ctr" defTabSz="1043056" rtl="0" eaLnBrk="1" fontAlgn="b" latinLnBrk="0" hangingPunct="1"/>
                      <a:r>
                        <a:rPr lang="ru-RU" sz="1200" b="0" kern="1200" dirty="0" smtClean="0">
                          <a:solidFill>
                            <a:schemeClr val="bg1"/>
                          </a:solidFill>
                        </a:rPr>
                        <a:t>ЦА</a:t>
                      </a:r>
                      <a:endParaRPr lang="ru-RU" sz="12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43056" rtl="0" eaLnBrk="1" fontAlgn="b" latinLnBrk="0" hangingPunct="1"/>
                      <a:r>
                        <a:rPr lang="ru-RU" sz="1200" b="0" kern="1200" dirty="0" smtClean="0">
                          <a:solidFill>
                            <a:schemeClr val="bg1"/>
                          </a:solidFill>
                        </a:rPr>
                        <a:t>МОТИВ</a:t>
                      </a:r>
                      <a:endParaRPr lang="ru-RU" sz="12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43056" rtl="0" eaLnBrk="1" fontAlgn="b" latinLnBrk="0" hangingPunct="1"/>
                      <a:r>
                        <a:rPr lang="ru-RU" sz="1200" b="0" kern="1200" dirty="0" smtClean="0">
                          <a:solidFill>
                            <a:schemeClr val="bg1"/>
                          </a:solidFill>
                        </a:rPr>
                        <a:t>КР.ВЫБОРА </a:t>
                      </a:r>
                      <a:endParaRPr lang="ru-RU" sz="12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43056" rtl="0" eaLnBrk="1" fontAlgn="b" latinLnBrk="0" hangingPunct="1"/>
                      <a:r>
                        <a:rPr lang="ru-RU" sz="1200" b="0" kern="1200" dirty="0" smtClean="0">
                          <a:solidFill>
                            <a:schemeClr val="bg1"/>
                          </a:solidFill>
                        </a:rPr>
                        <a:t>КАЧ.  Х-КА</a:t>
                      </a:r>
                      <a:endParaRPr lang="ru-RU" sz="12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43056" rtl="0" eaLnBrk="1" fontAlgn="b" latinLnBrk="0" hangingPunct="1"/>
                      <a:r>
                        <a:rPr lang="ru-RU" sz="1200" b="0" kern="1200" dirty="0" smtClean="0">
                          <a:solidFill>
                            <a:schemeClr val="bg1"/>
                          </a:solidFill>
                        </a:rPr>
                        <a:t>УТП</a:t>
                      </a:r>
                      <a:endParaRPr lang="ru-RU" sz="12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43056" rtl="0" eaLnBrk="1" fontAlgn="b" latinLnBrk="0" hangingPunct="1"/>
                      <a:r>
                        <a:rPr lang="ru-RU" sz="1200" b="0" kern="1200" dirty="0" smtClean="0">
                          <a:solidFill>
                            <a:schemeClr val="bg1"/>
                          </a:solidFill>
                        </a:rPr>
                        <a:t>РЕСУРС </a:t>
                      </a:r>
                      <a:endParaRPr lang="ru-RU" sz="12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98320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Домохозяйка</a:t>
                      </a:r>
                      <a:endParaRPr lang="ru-RU" sz="1400" b="0" baseline="0" dirty="0" smtClean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Не париться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быстро</a:t>
                      </a:r>
                      <a:endParaRPr lang="ru-RU" sz="1400" dirty="0"/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Система находит самого близкого к вам </a:t>
                      </a:r>
                      <a:r>
                        <a:rPr lang="en-US" sz="1400" dirty="0" smtClean="0"/>
                        <a:t>IT </a:t>
                      </a:r>
                      <a:r>
                        <a:rPr lang="ru-RU" sz="1400" dirty="0" smtClean="0"/>
                        <a:t>специалиста за … минут </a:t>
                      </a:r>
                    </a:p>
                    <a:p>
                      <a:pPr algn="ctr"/>
                      <a:endParaRPr lang="ru-RU" sz="1400" b="1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Просто 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загружай приложение и получай оперативную  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IT 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помощь. </a:t>
                      </a: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Географическая привязка специалистов и заказчиков в ПО                     (достижимый)</a:t>
                      </a:r>
                      <a:endParaRPr lang="ru-RU" sz="1400" dirty="0"/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57369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Секретарь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Не облажаться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Проверено кем-то до меня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Чем выше рейтинг у специалиста, тем более был удовлетворен его работой предыдущий клиент</a:t>
                      </a:r>
                    </a:p>
                    <a:p>
                      <a:pPr algn="ctr"/>
                      <a:endParaRPr lang="ru-RU" sz="1400" b="1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Больше</a:t>
                      </a:r>
                      <a:r>
                        <a:rPr lang="ru-RU" sz="1400" b="0" baseline="0" dirty="0" smtClean="0">
                          <a:latin typeface="+mn-lt"/>
                        </a:rPr>
                        <a:t> не нужно платить </a:t>
                      </a:r>
                      <a:r>
                        <a:rPr lang="ru-RU" sz="1400" b="0" baseline="0" dirty="0" err="1" smtClean="0">
                          <a:latin typeface="+mn-lt"/>
                        </a:rPr>
                        <a:t>з.п</a:t>
                      </a:r>
                      <a:r>
                        <a:rPr lang="ru-RU" sz="1400" b="0" baseline="0" dirty="0" smtClean="0">
                          <a:latin typeface="+mn-lt"/>
                        </a:rPr>
                        <a:t> </a:t>
                      </a:r>
                      <a:r>
                        <a:rPr lang="en-US" sz="1400" b="0" baseline="0" dirty="0" smtClean="0">
                          <a:latin typeface="+mn-lt"/>
                        </a:rPr>
                        <a:t>IT. </a:t>
                      </a:r>
                      <a:r>
                        <a:rPr lang="ru-RU" sz="1400" b="0" baseline="0" dirty="0" smtClean="0">
                          <a:latin typeface="+mn-lt"/>
                        </a:rPr>
                        <a:t>Платите за помощь только когда она 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требуется и только проверенным кадрам. </a:t>
                      </a: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/>
                        <a:t>Рейтингование</a:t>
                      </a:r>
                      <a:r>
                        <a:rPr lang="ru-RU" sz="1400" dirty="0" smtClean="0"/>
                        <a:t> в ПО (достижимый)</a:t>
                      </a:r>
                    </a:p>
                    <a:p>
                      <a:pPr algn="ctr"/>
                      <a:endParaRPr lang="ru-RU" sz="1400" b="0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595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ПИРАМИДА ПОЗИЦИОНИРОВАНИЯ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3"/>
          </p:nvPr>
        </p:nvSpPr>
        <p:spPr>
          <a:xfrm flipH="1">
            <a:off x="10073547" y="7201011"/>
            <a:ext cx="339406" cy="315915"/>
          </a:xfrm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28</a:t>
            </a:fld>
            <a:endParaRPr lang="ru-RU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ru-RU" sz="1800" dirty="0" smtClean="0"/>
              <a:t>САМАЯ ОПЕРАТИВНАЯ И ПРОВЕРЕННАЯ                           (ПРОФЕССИОНАЛЬНАЯ)                                                       </a:t>
            </a:r>
            <a:r>
              <a:rPr lang="en-US" sz="1800" dirty="0" smtClean="0"/>
              <a:t>IT </a:t>
            </a:r>
            <a:r>
              <a:rPr lang="ru-RU" sz="1800" dirty="0" smtClean="0"/>
              <a:t>ПОМОЩЬ</a:t>
            </a:r>
            <a:endParaRPr lang="ru-RU" sz="1800" dirty="0"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ru-RU" dirty="0" smtClean="0"/>
              <a:t>быстро</a:t>
            </a:r>
          </a:p>
          <a:p>
            <a:endParaRPr lang="ru-RU" dirty="0"/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ru-RU" dirty="0" smtClean="0"/>
              <a:t>проверено кем-то до меня                                          ( профессионально)</a:t>
            </a:r>
            <a:endParaRPr lang="ru-RU" dirty="0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ru-RU" dirty="0" smtClean="0"/>
              <a:t>Система находит самого близкого к вам </a:t>
            </a:r>
            <a:r>
              <a:rPr lang="en-US" dirty="0" smtClean="0"/>
              <a:t>IT </a:t>
            </a:r>
            <a:r>
              <a:rPr lang="ru-RU" dirty="0" smtClean="0"/>
              <a:t>специалиста за … минут </a:t>
            </a:r>
            <a:endParaRPr lang="ru-RU" dirty="0"/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ru-RU" dirty="0" smtClean="0"/>
              <a:t>Чем выше рейтинг у специалиста, тем более был удовлетворен его работой предыдущий клиент</a:t>
            </a:r>
            <a:endParaRPr lang="ru-RU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ru-RU" dirty="0" smtClean="0"/>
              <a:t>Географическая привязка специалистов и заказчиков </a:t>
            </a:r>
            <a:r>
              <a:rPr lang="ru-RU" dirty="0"/>
              <a:t>в ПО </a:t>
            </a:r>
            <a:r>
              <a:rPr lang="ru-RU" dirty="0" smtClean="0"/>
              <a:t>                    (достижимый</a:t>
            </a:r>
            <a:r>
              <a:rPr lang="ru-RU" dirty="0"/>
              <a:t>)</a:t>
            </a: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ru-RU" dirty="0" err="1" smtClean="0"/>
              <a:t>Рейтингование</a:t>
            </a:r>
            <a:r>
              <a:rPr lang="ru-RU" dirty="0" smtClean="0"/>
              <a:t> в ПО (достижимый)</a:t>
            </a:r>
            <a:endParaRPr lang="ru-RU" dirty="0"/>
          </a:p>
        </p:txBody>
      </p:sp>
      <p:sp>
        <p:nvSpPr>
          <p:cNvPr id="11" name="Текст 12"/>
          <p:cNvSpPr txBox="1">
            <a:spLocks/>
          </p:cNvSpPr>
          <p:nvPr/>
        </p:nvSpPr>
        <p:spPr>
          <a:xfrm>
            <a:off x="7676295" y="1346130"/>
            <a:ext cx="2749553" cy="944354"/>
          </a:xfrm>
          <a:prstGeom prst="rect">
            <a:avLst/>
          </a:prstGeom>
        </p:spPr>
        <p:txBody>
          <a:bodyPr vert="horz" lIns="100817" tIns="50408" rIns="100817" bIns="50408" rtlCol="0" anchor="ctr">
            <a:normAutofit/>
          </a:bodyPr>
          <a:lstStyle>
            <a:lvl1pPr marL="342900" indent="-342900" algn="ctr" defTabSz="914400" rtl="0" eaLnBrk="1" latinLnBrk="0" hangingPunct="1">
              <a:lnSpc>
                <a:spcPts val="1227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ru-RU" sz="1323" dirty="0"/>
              <a:t>Теперь можно платить только за качественную и своевременную </a:t>
            </a:r>
            <a:r>
              <a:rPr lang="en-US" sz="1323" dirty="0"/>
              <a:t>IT </a:t>
            </a:r>
            <a:r>
              <a:rPr lang="ru-RU" sz="1323" dirty="0"/>
              <a:t>помощь! </a:t>
            </a:r>
            <a:r>
              <a:rPr lang="ru-RU" sz="1323" i="1" dirty="0"/>
              <a:t>А вы все еще платите сисадминам зарплату? Тогда мы идем к вам)</a:t>
            </a:r>
          </a:p>
        </p:txBody>
      </p:sp>
    </p:spTree>
    <p:extLst>
      <p:ext uri="{BB962C8B-B14F-4D97-AF65-F5344CB8AC3E}">
        <p14:creationId xmlns:p14="http://schemas.microsoft.com/office/powerpoint/2010/main" val="92226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Заголовок 1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BIG IDEA</a:t>
            </a:r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7A2B22E-857C-439A-88C9-DE1A32345DF3}" type="slidenum">
              <a:rPr lang="ru-RU" smtClean="0"/>
              <a:pPr/>
              <a:t>29</a:t>
            </a:fld>
            <a:endParaRPr lang="ru-RU" dirty="0"/>
          </a:p>
        </p:txBody>
      </p:sp>
      <p:sp>
        <p:nvSpPr>
          <p:cNvPr id="21" name="Текст 20"/>
          <p:cNvSpPr>
            <a:spLocks noGrp="1"/>
          </p:cNvSpPr>
          <p:nvPr>
            <p:ph type="body" sz="quarter" idx="14"/>
          </p:nvPr>
        </p:nvSpPr>
        <p:spPr/>
        <p:txBody>
          <a:bodyPr anchor="ctr"/>
          <a:lstStyle/>
          <a:p>
            <a:r>
              <a:rPr lang="ru-RU" sz="1800" dirty="0" smtClean="0"/>
              <a:t>Сервис </a:t>
            </a:r>
            <a:r>
              <a:rPr lang="en-US" sz="1800" dirty="0" smtClean="0"/>
              <a:t>IT</a:t>
            </a:r>
            <a:endParaRPr lang="ru-RU" sz="1800" dirty="0"/>
          </a:p>
        </p:txBody>
      </p:sp>
      <p:sp>
        <p:nvSpPr>
          <p:cNvPr id="22" name="Текст 21"/>
          <p:cNvSpPr>
            <a:spLocks noGrp="1"/>
          </p:cNvSpPr>
          <p:nvPr>
            <p:ph type="body" sz="quarter" idx="15"/>
          </p:nvPr>
        </p:nvSpPr>
        <p:spPr/>
        <p:txBody>
          <a:bodyPr anchor="ctr"/>
          <a:lstStyle/>
          <a:p>
            <a:r>
              <a:rPr lang="ru-RU" sz="1800" dirty="0"/>
              <a:t>Любой пользователь компьютера или ноутбука</a:t>
            </a:r>
          </a:p>
          <a:p>
            <a:endParaRPr lang="ru-RU" sz="1800" dirty="0" smtClean="0"/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6"/>
          </p:nvPr>
        </p:nvSpPr>
        <p:spPr/>
        <p:txBody>
          <a:bodyPr anchor="ctr"/>
          <a:lstStyle/>
          <a:p>
            <a:r>
              <a:rPr lang="en-US" sz="1800" dirty="0" smtClean="0"/>
              <a:t>IT</a:t>
            </a:r>
            <a:r>
              <a:rPr lang="ru-RU" sz="1800" dirty="0" smtClean="0"/>
              <a:t>-</a:t>
            </a:r>
            <a:r>
              <a:rPr lang="ru-RU" sz="1800" dirty="0" err="1" smtClean="0"/>
              <a:t>шник</a:t>
            </a:r>
            <a:r>
              <a:rPr lang="ru-RU" sz="1800" dirty="0" smtClean="0"/>
              <a:t> </a:t>
            </a:r>
            <a:r>
              <a:rPr lang="ru-RU" sz="1800" dirty="0"/>
              <a:t>на все руки</a:t>
            </a:r>
          </a:p>
        </p:txBody>
      </p:sp>
      <p:sp>
        <p:nvSpPr>
          <p:cNvPr id="24" name="Текст 23"/>
          <p:cNvSpPr>
            <a:spLocks noGrp="1"/>
          </p:cNvSpPr>
          <p:nvPr>
            <p:ph type="body" sz="quarter" idx="17"/>
          </p:nvPr>
        </p:nvSpPr>
        <p:spPr/>
        <p:txBody>
          <a:bodyPr anchor="ctr"/>
          <a:lstStyle/>
          <a:p>
            <a:r>
              <a:rPr lang="ru-RU" sz="1800" dirty="0"/>
              <a:t>Современная, городская</a:t>
            </a:r>
          </a:p>
        </p:txBody>
      </p:sp>
      <p:sp>
        <p:nvSpPr>
          <p:cNvPr id="26" name="Текст 25"/>
          <p:cNvSpPr>
            <a:spLocks noGrp="1"/>
          </p:cNvSpPr>
          <p:nvPr>
            <p:ph type="body" sz="quarter" idx="20"/>
          </p:nvPr>
        </p:nvSpPr>
        <p:spPr>
          <a:xfrm>
            <a:off x="3861535" y="4573328"/>
            <a:ext cx="2970330" cy="773767"/>
          </a:xfrm>
        </p:spPr>
        <p:txBody>
          <a:bodyPr>
            <a:noAutofit/>
          </a:bodyPr>
          <a:lstStyle/>
          <a:p>
            <a:r>
              <a:rPr lang="ru-RU" sz="1200" dirty="0" smtClean="0"/>
              <a:t>К ПРОСТОТЕ И ПОНЯТНОСТИ. ТЕПЕРЬ </a:t>
            </a:r>
            <a:r>
              <a:rPr lang="en-US" sz="1200" dirty="0" smtClean="0"/>
              <a:t>IT </a:t>
            </a:r>
            <a:r>
              <a:rPr lang="ru-RU" sz="1200" dirty="0" smtClean="0"/>
              <a:t>СЕРВИС СТАЛ ТАКИМ ЖЕ ДОСТУПНЫМ, КАК ВЫЗВАТЬ ТАКСИ</a:t>
            </a:r>
            <a:endParaRPr lang="ru-RU" sz="1200" dirty="0"/>
          </a:p>
        </p:txBody>
      </p:sp>
      <p:sp>
        <p:nvSpPr>
          <p:cNvPr id="30" name="Текст 29"/>
          <p:cNvSpPr>
            <a:spLocks noGrp="1"/>
          </p:cNvSpPr>
          <p:nvPr>
            <p:ph type="body" sz="quarter" idx="22"/>
          </p:nvPr>
        </p:nvSpPr>
        <p:spPr>
          <a:xfrm>
            <a:off x="1025047" y="6214781"/>
            <a:ext cx="9094788" cy="262209"/>
          </a:xfrm>
        </p:spPr>
        <p:txBody>
          <a:bodyPr>
            <a:noAutofit/>
          </a:bodyPr>
          <a:lstStyle/>
          <a:p>
            <a:r>
              <a:rPr lang="ru-RU" dirty="0"/>
              <a:t>К простоте и понятности. Теперь </a:t>
            </a:r>
            <a:r>
              <a:rPr lang="en-US" dirty="0"/>
              <a:t>IT </a:t>
            </a:r>
            <a:r>
              <a:rPr lang="ru-RU" dirty="0"/>
              <a:t>сервис стал таким же доступным, как вызвать такси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23"/>
          </p:nvPr>
        </p:nvSpPr>
        <p:spPr>
          <a:xfrm>
            <a:off x="1025047" y="6480321"/>
            <a:ext cx="9094788" cy="262209"/>
          </a:xfrm>
        </p:spPr>
        <p:txBody>
          <a:bodyPr/>
          <a:lstStyle/>
          <a:p>
            <a:pPr>
              <a:lnSpc>
                <a:spcPts val="1300"/>
              </a:lnSpc>
            </a:pPr>
            <a:r>
              <a:rPr lang="ru-RU" dirty="0"/>
              <a:t>Качество сервиса, так как есть рейтинг </a:t>
            </a:r>
            <a:r>
              <a:rPr lang="en-US" dirty="0" smtClean="0"/>
              <a:t>IT</a:t>
            </a:r>
            <a:r>
              <a:rPr lang="ru-RU" dirty="0" smtClean="0"/>
              <a:t>-</a:t>
            </a:r>
            <a:r>
              <a:rPr lang="ru-RU" dirty="0" err="1" smtClean="0"/>
              <a:t>шников</a:t>
            </a:r>
            <a:r>
              <a:rPr lang="ru-RU" dirty="0"/>
              <a:t>. Понятная стоимость </a:t>
            </a:r>
            <a:r>
              <a:rPr lang="ru-RU" dirty="0" smtClean="0"/>
              <a:t>за счёт </a:t>
            </a:r>
            <a:r>
              <a:rPr lang="ru-RU" dirty="0" err="1" smtClean="0"/>
              <a:t>рейтингования</a:t>
            </a:r>
            <a:r>
              <a:rPr lang="ru-RU" dirty="0" smtClean="0"/>
              <a:t> </a:t>
            </a:r>
            <a:r>
              <a:rPr lang="ru-RU" dirty="0"/>
              <a:t>услуг по стоимости. Быстрота за счет  географической привязки.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24"/>
          </p:nvPr>
        </p:nvSpPr>
        <p:spPr>
          <a:xfrm>
            <a:off x="1037691" y="6876892"/>
            <a:ext cx="9094788" cy="262209"/>
          </a:xfrm>
        </p:spPr>
        <p:txBody>
          <a:bodyPr/>
          <a:lstStyle/>
          <a:p>
            <a:r>
              <a:rPr lang="ru-RU" dirty="0"/>
              <a:t>Приложение хорошо </a:t>
            </a:r>
            <a:r>
              <a:rPr lang="ru-RU" dirty="0" smtClean="0"/>
              <a:t>зарекомендовало </a:t>
            </a:r>
            <a:r>
              <a:rPr lang="ru-RU" dirty="0"/>
              <a:t>себя в сервисе такси </a:t>
            </a:r>
            <a:r>
              <a:rPr lang="en-US" dirty="0"/>
              <a:t>UBER</a:t>
            </a:r>
            <a:endParaRPr lang="ru-RU" dirty="0"/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ru-RU" dirty="0"/>
              <a:t>От беспомощности при поломке и сложности найти квалифицированную помощь</a:t>
            </a:r>
          </a:p>
          <a:p>
            <a:endParaRPr lang="ru-RU" dirty="0"/>
          </a:p>
        </p:txBody>
      </p:sp>
      <p:sp>
        <p:nvSpPr>
          <p:cNvPr id="14" name="Текст 12"/>
          <p:cNvSpPr txBox="1">
            <a:spLocks/>
          </p:cNvSpPr>
          <p:nvPr/>
        </p:nvSpPr>
        <p:spPr>
          <a:xfrm>
            <a:off x="7866733" y="343035"/>
            <a:ext cx="2520280" cy="866016"/>
          </a:xfrm>
          <a:prstGeom prst="rect">
            <a:avLst/>
          </a:prstGeom>
        </p:spPr>
        <p:txBody>
          <a:bodyPr vert="horz" lIns="100817" tIns="50408" rIns="100817" bIns="50408" rtlCol="0" anchor="ctr">
            <a:normAutofit fontScale="77500" lnSpcReduction="20000"/>
          </a:bodyPr>
          <a:lstStyle>
            <a:lvl1pPr marL="342900" indent="-342900" algn="ctr" defTabSz="914400" rtl="0" eaLnBrk="1" latinLnBrk="0" hangingPunct="1">
              <a:lnSpc>
                <a:spcPts val="1227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600" dirty="0"/>
              <a:t>Теперь можно платить только за качественную и своевременную </a:t>
            </a:r>
            <a:r>
              <a:rPr lang="en-US" sz="1600" dirty="0"/>
              <a:t>IT </a:t>
            </a:r>
            <a:r>
              <a:rPr lang="ru-RU" sz="1600" dirty="0"/>
              <a:t>помощь! </a:t>
            </a:r>
            <a:r>
              <a:rPr lang="ru-RU" sz="1600" i="1" dirty="0"/>
              <a:t>А вы все еще платите сисадминам зарплату? Тогда мы идем к вам)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630513" y="3015546"/>
            <a:ext cx="36904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/>
              <a:t>ЧУВСТВО БЕСПОМОЩНОСТИ ПРИ ПОЛОМКЕ </a:t>
            </a:r>
            <a:r>
              <a:rPr lang="en-US" sz="1200" dirty="0" smtClean="0"/>
              <a:t>IT </a:t>
            </a:r>
            <a:r>
              <a:rPr lang="ru-RU" sz="1200" dirty="0" smtClean="0"/>
              <a:t>ТЕХНИКИ. НЕПОНЯТНО, КУДА ИДТИ И ГДЕ НЕ ОБМАНУТ ПО ЦЕНЕ.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29483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ru-RU" dirty="0" smtClean="0"/>
              <a:t>ТРЕНДЫ </a:t>
            </a:r>
            <a:r>
              <a:rPr lang="en-US" dirty="0" smtClean="0"/>
              <a:t>PESTLE </a:t>
            </a:r>
            <a:r>
              <a:rPr lang="ru-RU" dirty="0" smtClean="0"/>
              <a:t>АНАЛИЗ</a:t>
            </a:r>
            <a:endParaRPr lang="ru-RU" dirty="0"/>
          </a:p>
        </p:txBody>
      </p:sp>
      <p:graphicFrame>
        <p:nvGraphicFramePr>
          <p:cNvPr id="7" name="Table 562"/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1563892947"/>
              </p:ext>
            </p:extLst>
          </p:nvPr>
        </p:nvGraphicFramePr>
        <p:xfrm>
          <a:off x="1" y="1126017"/>
          <a:ext cx="10522274" cy="6177114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318856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1101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199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60276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95264"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900" b="0" dirty="0" smtClean="0">
                          <a:solidFill>
                            <a:schemeClr val="bg1"/>
                          </a:solidFill>
                          <a:sym typeface="Avenir Book"/>
                        </a:rPr>
                        <a:t>ТРЕНД/СИТУАЦИЯ</a:t>
                      </a:r>
                      <a:endParaRPr lang="ru-RU" sz="900" b="0" dirty="0">
                        <a:solidFill>
                          <a:schemeClr val="bg1"/>
                        </a:solidFill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900" b="0" dirty="0" smtClean="0">
                          <a:solidFill>
                            <a:schemeClr val="bg1"/>
                          </a:solidFill>
                          <a:sym typeface="Avenir Book"/>
                        </a:rPr>
                        <a:t>СТЕПЕНЬ ВЛИЯНИЯ</a:t>
                      </a:r>
                      <a:endParaRPr lang="ru-RU" sz="900" b="0" dirty="0">
                        <a:solidFill>
                          <a:schemeClr val="bg1"/>
                        </a:solidFill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900" b="0" dirty="0" smtClean="0">
                          <a:solidFill>
                            <a:schemeClr val="bg1"/>
                          </a:solidFill>
                          <a:sym typeface="Avenir Book"/>
                        </a:rPr>
                        <a:t>ХАРАКТЕР ВЛИЯНИЯ</a:t>
                      </a:r>
                      <a:endParaRPr lang="ru-RU" sz="900" b="0" dirty="0">
                        <a:solidFill>
                          <a:schemeClr val="bg1"/>
                        </a:solidFill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900" b="0" dirty="0" smtClean="0">
                          <a:solidFill>
                            <a:schemeClr val="bg1"/>
                          </a:solidFill>
                          <a:sym typeface="Avenir Book"/>
                        </a:rPr>
                        <a:t>ЗАДАЧА</a:t>
                      </a:r>
                      <a:endParaRPr lang="ru-RU" sz="900" b="0" dirty="0">
                        <a:solidFill>
                          <a:schemeClr val="bg1"/>
                        </a:solidFill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8771"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900" b="0" dirty="0" smtClean="0">
                          <a:solidFill>
                            <a:schemeClr val="bg1"/>
                          </a:solidFill>
                          <a:sym typeface="Avenir Book"/>
                        </a:rPr>
                        <a:t>ЧТО ПРОИЗОШЛО / ПРОИСХОДИТ / ПРОИЗОЙДЕТ</a:t>
                      </a:r>
                      <a:endParaRPr lang="ru-RU" sz="900" b="0" dirty="0">
                        <a:solidFill>
                          <a:schemeClr val="bg1"/>
                        </a:solidFill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900" b="0" dirty="0" smtClean="0">
                          <a:solidFill>
                            <a:schemeClr val="bg1"/>
                          </a:solidFill>
                          <a:sym typeface="Avenir Book"/>
                        </a:rPr>
                        <a:t>1-10 БАЛЛОВ</a:t>
                      </a:r>
                      <a:endParaRPr lang="ru-RU" sz="900" b="0" dirty="0">
                        <a:solidFill>
                          <a:schemeClr val="bg1"/>
                        </a:solidFill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900" b="0" dirty="0" smtClean="0">
                          <a:solidFill>
                            <a:schemeClr val="bg1"/>
                          </a:solidFill>
                          <a:sym typeface="Avenir Book"/>
                        </a:rPr>
                        <a:t>+/-</a:t>
                      </a:r>
                      <a:endParaRPr lang="ru-RU" sz="900" b="0" dirty="0">
                        <a:solidFill>
                          <a:schemeClr val="bg1"/>
                        </a:solidFill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900" b="0" dirty="0" smtClean="0">
                          <a:solidFill>
                            <a:schemeClr val="bg1"/>
                          </a:solidFill>
                          <a:sym typeface="Avenir Book"/>
                        </a:rPr>
                        <a:t>ЧТО БУДЕМ С ЭТИМ ДЕЛАТЬ</a:t>
                      </a:r>
                      <a:endParaRPr lang="ru-RU" sz="900" b="0" dirty="0">
                        <a:solidFill>
                          <a:schemeClr val="bg1"/>
                        </a:solidFill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03686">
                <a:tc>
                  <a:txBody>
                    <a:bodyPr/>
                    <a:lstStyle/>
                    <a:p>
                      <a:pPr lvl="0" algn="l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1" dirty="0" smtClean="0">
                          <a:sym typeface="Avenir Book"/>
                        </a:rPr>
                        <a:t>Экологический</a:t>
                      </a:r>
                      <a:r>
                        <a:rPr lang="ru-RU" sz="1200" b="0" dirty="0" smtClean="0">
                          <a:sym typeface="Avenir Book"/>
                        </a:rPr>
                        <a:t>. Увеличение внимания к</a:t>
                      </a:r>
                      <a:r>
                        <a:rPr lang="ru-RU" sz="1200" b="0" baseline="0" dirty="0" smtClean="0">
                          <a:sym typeface="Avenir Book"/>
                        </a:rPr>
                        <a:t> влиянию экологии на человека (ЗОЖ).</a:t>
                      </a:r>
                      <a:endParaRPr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0" dirty="0" smtClean="0">
                          <a:sym typeface="Avenir Book"/>
                        </a:rPr>
                        <a:t>6</a:t>
                      </a:r>
                      <a:endParaRPr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0" dirty="0" smtClean="0">
                          <a:sym typeface="Avenir Book"/>
                        </a:rPr>
                        <a:t>+</a:t>
                      </a:r>
                      <a:endParaRPr lang="ru-RU"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80000"/>
                        </a:lnSpc>
                        <a:spcBef>
                          <a:spcPts val="2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ru-RU" sz="1200" b="0" dirty="0" smtClean="0">
                          <a:sym typeface="Avenir Book"/>
                        </a:rPr>
                        <a:t>Акцентировать внимание клиента в коммуникации</a:t>
                      </a:r>
                      <a:r>
                        <a:rPr lang="ru-RU" sz="1200" b="0" baseline="0" dirty="0" smtClean="0">
                          <a:sym typeface="Avenir Book"/>
                        </a:rPr>
                        <a:t> </a:t>
                      </a:r>
                      <a:r>
                        <a:rPr lang="ru-RU" sz="1200" b="0" dirty="0" smtClean="0">
                          <a:sym typeface="Avenir Book"/>
                        </a:rPr>
                        <a:t>на вопросе </a:t>
                      </a:r>
                      <a:r>
                        <a:rPr lang="ru-RU" sz="1200" b="0" baseline="0" dirty="0" err="1" smtClean="0">
                          <a:sym typeface="Avenir Book"/>
                        </a:rPr>
                        <a:t>экологичности</a:t>
                      </a:r>
                      <a:r>
                        <a:rPr lang="ru-RU" sz="1200" b="0" baseline="0" dirty="0" smtClean="0">
                          <a:sym typeface="Avenir Book"/>
                        </a:rPr>
                        <a:t> нашего бизнеса и пользе клиента от этого. Развитие направления по вывозу и утилизации (переработке) картриджей.</a:t>
                      </a:r>
                      <a:r>
                        <a:rPr lang="ru-RU" sz="1200" b="0" dirty="0" smtClean="0">
                          <a:sym typeface="Avenir Book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03686">
                <a:tc>
                  <a:txBody>
                    <a:bodyPr/>
                    <a:lstStyle/>
                    <a:p>
                      <a:pPr lvl="0" algn="l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1" dirty="0" smtClean="0">
                          <a:sym typeface="Avenir Book"/>
                        </a:rPr>
                        <a:t>Экономический</a:t>
                      </a:r>
                      <a:r>
                        <a:rPr lang="ru-RU" sz="1200" b="0" dirty="0" smtClean="0">
                          <a:sym typeface="Avenir Book"/>
                        </a:rPr>
                        <a:t>. Интеграция.</a:t>
                      </a:r>
                      <a:r>
                        <a:rPr lang="ru-RU" sz="1200" b="0" baseline="0" dirty="0" smtClean="0">
                          <a:sym typeface="Avenir Book"/>
                        </a:rPr>
                        <a:t> </a:t>
                      </a:r>
                      <a:endParaRPr lang="ru-RU"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0" dirty="0" smtClean="0">
                          <a:sym typeface="Avenir Book"/>
                        </a:rPr>
                        <a:t>10</a:t>
                      </a:r>
                      <a:endParaRPr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0" dirty="0" smtClean="0">
                          <a:sym typeface="Avenir Book"/>
                        </a:rPr>
                        <a:t>+</a:t>
                      </a:r>
                      <a:endParaRPr lang="ru-RU"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buFont typeface="Arial" panose="020B0604020202020204" pitchFamily="34" charset="0"/>
                        <a:buNone/>
                        <a:defRPr sz="1800"/>
                      </a:pPr>
                      <a:r>
                        <a:rPr lang="ru-RU" sz="1200" b="0" baseline="0" dirty="0" smtClean="0">
                          <a:sym typeface="Avenir Book"/>
                        </a:rPr>
                        <a:t>Выход за рамки рынка бесперебойной печати и поставки/заправки картриджей. </a:t>
                      </a:r>
                      <a:r>
                        <a:rPr lang="ru-RU" sz="1200" b="0" dirty="0" smtClean="0">
                          <a:sym typeface="Avenir Book"/>
                        </a:rPr>
                        <a:t>Выявить новые</a:t>
                      </a:r>
                      <a:r>
                        <a:rPr lang="ru-RU" sz="1200" b="0" baseline="0" dirty="0" smtClean="0">
                          <a:sym typeface="Avenir Book"/>
                        </a:rPr>
                        <a:t> направления, которые мы способны предложить клиентам.</a:t>
                      </a:r>
                      <a:endParaRPr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03686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80000"/>
                        </a:lnSpc>
                        <a:spcBef>
                          <a:spcPts val="2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ru-RU" sz="1200" b="1" dirty="0" smtClean="0">
                          <a:sym typeface="Avenir Book"/>
                        </a:rPr>
                        <a:t>Экономический.</a:t>
                      </a:r>
                      <a:r>
                        <a:rPr lang="ru-RU" sz="1200" b="1" baseline="0" dirty="0" smtClean="0">
                          <a:sym typeface="Avenir Book"/>
                        </a:rPr>
                        <a:t> </a:t>
                      </a:r>
                      <a:r>
                        <a:rPr lang="ru-RU" sz="1200" b="0" dirty="0" smtClean="0">
                          <a:sym typeface="Avenir Book"/>
                        </a:rPr>
                        <a:t>Ресурсосбережение.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0" dirty="0" smtClean="0">
                          <a:sym typeface="Avenir Book"/>
                        </a:rPr>
                        <a:t>10</a:t>
                      </a:r>
                      <a:endParaRPr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0" dirty="0" smtClean="0">
                          <a:sym typeface="Avenir Book"/>
                        </a:rPr>
                        <a:t>+</a:t>
                      </a:r>
                      <a:endParaRPr lang="ru-RU"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80000"/>
                        </a:lnSpc>
                        <a:spcBef>
                          <a:spcPts val="2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ru-RU" sz="1200" b="0" dirty="0" smtClean="0">
                          <a:sym typeface="Avenir Book"/>
                        </a:rPr>
                        <a:t>Создавать</a:t>
                      </a:r>
                      <a:r>
                        <a:rPr lang="ru-RU" sz="1200" b="0" baseline="0" dirty="0" smtClean="0">
                          <a:sym typeface="Avenir Book"/>
                        </a:rPr>
                        <a:t> продукты/услуги, позволяющие экономить ресурсы клиенту. Акцентировать в коммуникации продаж продукта на экономии: времени, денег, человеческих ресурсов.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172071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80000"/>
                        </a:lnSpc>
                        <a:spcBef>
                          <a:spcPts val="2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ru-RU" sz="1200" b="1" dirty="0" smtClean="0">
                          <a:sym typeface="Avenir Book"/>
                        </a:rPr>
                        <a:t>Социальный. </a:t>
                      </a:r>
                      <a:r>
                        <a:rPr lang="ru-RU" sz="1200" b="0" dirty="0" smtClean="0">
                          <a:sym typeface="Avenir Book"/>
                        </a:rPr>
                        <a:t>Люди хотят меньше работать. Увеличивается продолжительность жизни и специалисты (хорошие, но возрастные) не хотят сидеть на рабочем месте полный стандартный день, а хотят быть заняты частично или иметь свободный график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0" dirty="0" smtClean="0">
                          <a:sym typeface="Avenir Book"/>
                        </a:rPr>
                        <a:t>10</a:t>
                      </a:r>
                      <a:endParaRPr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0" dirty="0" smtClean="0">
                          <a:sym typeface="Avenir Book"/>
                        </a:rPr>
                        <a:t>+</a:t>
                      </a:r>
                      <a:endParaRPr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0" dirty="0" smtClean="0">
                          <a:sym typeface="Avenir Book"/>
                        </a:rPr>
                        <a:t>Создавать</a:t>
                      </a:r>
                      <a:r>
                        <a:rPr lang="ru-RU" sz="1200" b="0" baseline="0" dirty="0" smtClean="0">
                          <a:sym typeface="Avenir Book"/>
                        </a:rPr>
                        <a:t> модель бизнеса с возможностью использовать квалифицированный труд на </a:t>
                      </a:r>
                      <a:r>
                        <a:rPr lang="ru-RU" sz="1200" b="0" baseline="0" dirty="0" err="1" smtClean="0">
                          <a:sym typeface="Avenir Book"/>
                        </a:rPr>
                        <a:t>аутсорсе</a:t>
                      </a:r>
                      <a:r>
                        <a:rPr lang="ru-RU" sz="1200" b="0" baseline="0" dirty="0" smtClean="0">
                          <a:sym typeface="Avenir Book"/>
                        </a:rPr>
                        <a:t> и не полной занятости специалистов.</a:t>
                      </a:r>
                      <a:endParaRPr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03686">
                <a:tc>
                  <a:txBody>
                    <a:bodyPr/>
                    <a:lstStyle/>
                    <a:p>
                      <a:pPr lvl="0" algn="l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</a:rPr>
                        <a:t>Технологический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</a:rPr>
                        <a:t>. Переход на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</a:rPr>
                        <a:t>ПО, в том числе переход на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</a:rPr>
                        <a:t>электронный документооборот</a:t>
                      </a:r>
                      <a:endParaRPr sz="1200" b="0" dirty="0">
                        <a:solidFill>
                          <a:schemeClr val="tx1"/>
                        </a:solidFill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sym typeface="Avenir Book"/>
                        </a:rPr>
                        <a:t>7</a:t>
                      </a:r>
                      <a:endParaRPr sz="1200" b="0" dirty="0">
                        <a:solidFill>
                          <a:schemeClr val="tx1"/>
                        </a:solidFill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sym typeface="Avenir Book"/>
                        </a:rPr>
                        <a:t>-</a:t>
                      </a:r>
                      <a:endParaRPr sz="1200" b="0" dirty="0">
                        <a:solidFill>
                          <a:schemeClr val="tx1"/>
                        </a:solidFill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sym typeface="Avenir Book"/>
                        </a:rPr>
                        <a:t>Создавать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sym typeface="Avenir Book"/>
                        </a:rPr>
                        <a:t> новые продукты и услуги на растущих рынках.</a:t>
                      </a:r>
                      <a:endParaRPr sz="1200" b="0" dirty="0">
                        <a:solidFill>
                          <a:schemeClr val="tx1"/>
                        </a:solidFill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781581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80000"/>
                        </a:lnSpc>
                        <a:spcBef>
                          <a:spcPts val="2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ru-RU" sz="1200" b="1" dirty="0" smtClean="0"/>
                        <a:t>Социальный</a:t>
                      </a:r>
                      <a:r>
                        <a:rPr lang="ru-RU" sz="1200" b="0" dirty="0" smtClean="0"/>
                        <a:t>. Скорость жизни увеличивается. Люди вынуждены</a:t>
                      </a:r>
                      <a:r>
                        <a:rPr lang="ru-RU" sz="1200" b="0" baseline="0" dirty="0" smtClean="0"/>
                        <a:t> потреблять огромное кол-во информации. </a:t>
                      </a:r>
                      <a:r>
                        <a:rPr lang="ru-RU" sz="1200" b="0" dirty="0" smtClean="0"/>
                        <a:t>Информационный</a:t>
                      </a:r>
                      <a:r>
                        <a:rPr lang="ru-RU" sz="1200" b="0" baseline="0" dirty="0" smtClean="0"/>
                        <a:t> хаос. Потребность в упрощении.  </a:t>
                      </a:r>
                      <a:endParaRPr lang="ru-RU" sz="1200" b="0" dirty="0" smtClean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0" dirty="0" smtClean="0">
                          <a:sym typeface="Avenir Book"/>
                        </a:rPr>
                        <a:t>8</a:t>
                      </a:r>
                      <a:endParaRPr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0" dirty="0" smtClean="0">
                          <a:sym typeface="Avenir Book"/>
                        </a:rPr>
                        <a:t>-</a:t>
                      </a:r>
                      <a:endParaRPr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0" dirty="0" smtClean="0">
                          <a:sym typeface="Avenir Book"/>
                        </a:rPr>
                        <a:t>Упростить продукты, услуги. Уделить дополнительное внимание на понятность,</a:t>
                      </a:r>
                      <a:r>
                        <a:rPr lang="ru-RU" sz="1200" b="0" baseline="0" dirty="0" smtClean="0">
                          <a:sym typeface="Avenir Book"/>
                        </a:rPr>
                        <a:t> лаконичность коммуникаций с клиентами.</a:t>
                      </a:r>
                      <a:endParaRPr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883862">
                <a:tc>
                  <a:txBody>
                    <a:bodyPr/>
                    <a:lstStyle/>
                    <a:p>
                      <a:pPr lvl="0" algn="l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1" dirty="0" smtClean="0">
                          <a:sym typeface="Avenir Book"/>
                        </a:rPr>
                        <a:t>Экономический.</a:t>
                      </a:r>
                      <a:r>
                        <a:rPr lang="ru-RU" sz="1200" b="1" baseline="0" dirty="0" smtClean="0">
                          <a:sym typeface="Avenir Book"/>
                        </a:rPr>
                        <a:t> </a:t>
                      </a:r>
                      <a:r>
                        <a:rPr lang="ru-RU" sz="1200" b="0" dirty="0" smtClean="0">
                          <a:sym typeface="Avenir Book"/>
                        </a:rPr>
                        <a:t>Аутсорсинг в бизнесе.</a:t>
                      </a:r>
                      <a:endParaRPr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0" dirty="0" smtClean="0">
                          <a:sym typeface="Avenir Book"/>
                        </a:rPr>
                        <a:t>10</a:t>
                      </a:r>
                      <a:endParaRPr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0" dirty="0" smtClean="0">
                          <a:sym typeface="Avenir Book"/>
                        </a:rPr>
                        <a:t>+</a:t>
                      </a:r>
                      <a:endParaRPr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80000"/>
                        </a:lnSpc>
                        <a:spcBef>
                          <a:spcPts val="2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ru-RU" sz="1200" b="0" baseline="0" dirty="0" smtClean="0">
                          <a:sym typeface="Avenir Book"/>
                        </a:rPr>
                        <a:t>Все больше компаний отдают сопутствующие услуги, не являющиеся непосредственным бизнесом, на </a:t>
                      </a:r>
                      <a:r>
                        <a:rPr lang="ru-RU" sz="1200" b="0" baseline="0" dirty="0" err="1" smtClean="0">
                          <a:sym typeface="Avenir Book"/>
                        </a:rPr>
                        <a:t>аутсорс</a:t>
                      </a:r>
                      <a:r>
                        <a:rPr lang="ru-RU" sz="1200" b="0" baseline="0" dirty="0" smtClean="0">
                          <a:sym typeface="Avenir Book"/>
                        </a:rPr>
                        <a:t>. Наш бизнес может быть как раз в таких услугах. </a:t>
                      </a:r>
                      <a:endParaRPr lang="ru-RU" sz="1200" b="0" dirty="0" smtClean="0">
                        <a:sym typeface="Avenir Book"/>
                      </a:endParaRPr>
                    </a:p>
                    <a:p>
                      <a:pPr lvl="0" algn="l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endParaRPr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503686">
                <a:tc>
                  <a:txBody>
                    <a:bodyPr/>
                    <a:lstStyle/>
                    <a:p>
                      <a:pPr lvl="0" algn="l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1" dirty="0" smtClean="0">
                          <a:sym typeface="Avenir Book"/>
                        </a:rPr>
                        <a:t>Технологический. </a:t>
                      </a:r>
                      <a:r>
                        <a:rPr lang="en-US" sz="1200" b="0" dirty="0" smtClean="0">
                          <a:sym typeface="Avenir Book"/>
                        </a:rPr>
                        <a:t>UBER</a:t>
                      </a:r>
                      <a:r>
                        <a:rPr lang="ru-RU" sz="1200" b="0" dirty="0" err="1" smtClean="0">
                          <a:sym typeface="Avenir Book"/>
                        </a:rPr>
                        <a:t>изация</a:t>
                      </a:r>
                      <a:r>
                        <a:rPr lang="ru-RU" sz="1200" b="0" dirty="0" smtClean="0">
                          <a:sym typeface="Avenir Book"/>
                        </a:rPr>
                        <a:t>.</a:t>
                      </a:r>
                      <a:endParaRPr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0" dirty="0" smtClean="0">
                          <a:sym typeface="Avenir Book"/>
                        </a:rPr>
                        <a:t>10</a:t>
                      </a:r>
                      <a:endParaRPr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0" dirty="0" smtClean="0">
                          <a:sym typeface="Avenir Book"/>
                        </a:rPr>
                        <a:t>+</a:t>
                      </a:r>
                      <a:endParaRPr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 defTabSz="584200">
                        <a:lnSpc>
                          <a:spcPct val="80000"/>
                        </a:lnSpc>
                        <a:spcBef>
                          <a:spcPts val="2000"/>
                        </a:spcBef>
                        <a:defRPr sz="1800"/>
                      </a:pPr>
                      <a:r>
                        <a:rPr lang="ru-RU" sz="1200" b="0" dirty="0" smtClean="0">
                          <a:sym typeface="Avenir Book"/>
                        </a:rPr>
                        <a:t>Создание сервисных приложений, сводящих на 1 платформу тех, кто оказывает услуги, и тех, кому нужна услуга. Можем</a:t>
                      </a:r>
                      <a:r>
                        <a:rPr lang="ru-RU" sz="1200" b="0" baseline="0" dirty="0" smtClean="0">
                          <a:sym typeface="Avenir Book"/>
                        </a:rPr>
                        <a:t> создать такое приложение в своей отрасли или около того</a:t>
                      </a:r>
                      <a:endParaRPr sz="1200" b="0" dirty="0"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704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азвание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SINGLE MINDED PROPOSITION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30</a:t>
            </a:fld>
            <a:endParaRPr lang="ru-RU" dirty="0"/>
          </a:p>
        </p:txBody>
      </p:sp>
      <p:sp>
        <p:nvSpPr>
          <p:cNvPr id="2" name="Текст 1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Приложение </a:t>
            </a:r>
            <a:r>
              <a:rPr lang="en-US" sz="1323" dirty="0" smtClean="0"/>
              <a:t>CLEVER - </a:t>
            </a:r>
            <a:r>
              <a:rPr lang="en-US" sz="1323" dirty="0"/>
              <a:t>IT</a:t>
            </a:r>
            <a:endParaRPr lang="ru-RU" sz="1323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ru-RU" sz="1323" dirty="0"/>
              <a:t>Для малого бизнеса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ru-RU" sz="1323" dirty="0"/>
              <a:t>Вам больше не нужно платить з/п </a:t>
            </a:r>
            <a:r>
              <a:rPr lang="en-US" sz="1323" dirty="0"/>
              <a:t>IT </a:t>
            </a:r>
            <a:r>
              <a:rPr lang="ru-RU" sz="1323" dirty="0"/>
              <a:t>специалисту. Сервис </a:t>
            </a:r>
            <a:r>
              <a:rPr lang="en-US" sz="1323" dirty="0"/>
              <a:t>CLEVER - IT</a:t>
            </a:r>
            <a:r>
              <a:rPr lang="ru-RU" sz="1323" dirty="0" smtClean="0"/>
              <a:t> </a:t>
            </a:r>
            <a:r>
              <a:rPr lang="ru-RU" sz="1323" dirty="0"/>
              <a:t>решит все вопросы, а платить вы будете только за реальные часы работы. 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ru-RU" sz="1323" dirty="0" smtClean="0"/>
              <a:t>Сэкономить</a:t>
            </a:r>
            <a:r>
              <a:rPr lang="en-US" sz="1323" dirty="0"/>
              <a:t>.</a:t>
            </a:r>
            <a:endParaRPr lang="ru-RU" sz="1323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Потому что у сервиса </a:t>
            </a:r>
            <a:r>
              <a:rPr lang="en-US" sz="1323" dirty="0"/>
              <a:t>CLEVER - IT </a:t>
            </a:r>
            <a:r>
              <a:rPr lang="ru-RU" sz="1323" dirty="0"/>
              <a:t>почасовая тарификация или тарификация за конкретную работу.</a:t>
            </a:r>
          </a:p>
        </p:txBody>
      </p:sp>
    </p:spTree>
    <p:extLst>
      <p:ext uri="{BB962C8B-B14F-4D97-AF65-F5344CB8AC3E}">
        <p14:creationId xmlns:p14="http://schemas.microsoft.com/office/powerpoint/2010/main" val="341920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азвание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SINGLE MINDED PROPOSITION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31</a:t>
            </a:fld>
            <a:endParaRPr lang="ru-RU" dirty="0"/>
          </a:p>
        </p:txBody>
      </p:sp>
      <p:sp>
        <p:nvSpPr>
          <p:cNvPr id="2" name="Текст 1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Приложение </a:t>
            </a:r>
            <a:r>
              <a:rPr lang="en-US" sz="1323" dirty="0"/>
              <a:t>CLEVER - IT</a:t>
            </a:r>
            <a:endParaRPr lang="ru-RU" sz="1323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ru-RU" sz="1323" dirty="0"/>
              <a:t>Для среднего бизнеса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ru-RU" sz="1323" dirty="0"/>
              <a:t>Теперь не нужно держать в штате разных </a:t>
            </a:r>
            <a:r>
              <a:rPr lang="en-US" sz="1323" dirty="0"/>
              <a:t>IT</a:t>
            </a:r>
            <a:r>
              <a:rPr lang="ru-RU" sz="1323" dirty="0"/>
              <a:t> специалистов под разные виды работ. С помощью </a:t>
            </a:r>
            <a:r>
              <a:rPr lang="en-US" sz="1323" dirty="0"/>
              <a:t>CLEVER - IT, </a:t>
            </a:r>
            <a:r>
              <a:rPr lang="ru-RU" sz="1323" dirty="0"/>
              <a:t>вы всегда сможете найти нужного вам специалиста.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ru-RU" sz="1323" dirty="0" smtClean="0"/>
              <a:t>Сэкономить</a:t>
            </a:r>
            <a:endParaRPr lang="ru-RU" sz="1323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ПО позволяет заказывать сервис у разных специалистов с разным уровнем умений</a:t>
            </a:r>
          </a:p>
        </p:txBody>
      </p:sp>
    </p:spTree>
    <p:extLst>
      <p:ext uri="{BB962C8B-B14F-4D97-AF65-F5344CB8AC3E}">
        <p14:creationId xmlns:p14="http://schemas.microsoft.com/office/powerpoint/2010/main" val="933921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азвание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SINGLE MINDED PROPOSITION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32</a:t>
            </a:fld>
            <a:endParaRPr lang="ru-RU" dirty="0"/>
          </a:p>
        </p:txBody>
      </p:sp>
      <p:sp>
        <p:nvSpPr>
          <p:cNvPr id="2" name="Текст 1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Приложение </a:t>
            </a:r>
            <a:r>
              <a:rPr lang="en-US" sz="1323" dirty="0"/>
              <a:t>CLEVER </a:t>
            </a:r>
            <a:r>
              <a:rPr lang="en-US" sz="1323" dirty="0" smtClean="0"/>
              <a:t>– IT.</a:t>
            </a:r>
            <a:endParaRPr lang="ru-RU" sz="1323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ru-RU" sz="1323" dirty="0"/>
              <a:t>Для </a:t>
            </a:r>
            <a:r>
              <a:rPr lang="en-US" sz="1323" dirty="0"/>
              <a:t>B2C </a:t>
            </a:r>
            <a:r>
              <a:rPr lang="ru-RU" sz="1323" dirty="0"/>
              <a:t>,</a:t>
            </a:r>
            <a:r>
              <a:rPr lang="en-US" sz="1323" dirty="0"/>
              <a:t> </a:t>
            </a:r>
            <a:r>
              <a:rPr lang="ru-RU" sz="1323" dirty="0" smtClean="0"/>
              <a:t>любого</a:t>
            </a:r>
            <a:r>
              <a:rPr lang="en-US" sz="1323" dirty="0"/>
              <a:t>.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ru-RU" sz="1323" dirty="0"/>
              <a:t>Прозрачная и понятная система расчетов за </a:t>
            </a:r>
            <a:r>
              <a:rPr lang="ru-RU" sz="1323" dirty="0" smtClean="0"/>
              <a:t>ремонт</a:t>
            </a:r>
            <a:r>
              <a:rPr lang="en-US" sz="1323" dirty="0" smtClean="0"/>
              <a:t>!</a:t>
            </a:r>
            <a:endParaRPr lang="ru-RU" sz="1323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Чтобы не </a:t>
            </a:r>
            <a:r>
              <a:rPr lang="ru-RU" sz="1323" dirty="0" smtClean="0"/>
              <a:t>обманули</a:t>
            </a:r>
            <a:r>
              <a:rPr lang="en-US" sz="1323" dirty="0" smtClean="0"/>
              <a:t>.</a:t>
            </a:r>
            <a:endParaRPr lang="ru-RU" sz="1323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Приложение позволяет сделать приблизительный </a:t>
            </a:r>
            <a:r>
              <a:rPr lang="ru-RU" sz="1323" dirty="0" smtClean="0"/>
              <a:t>расчет </a:t>
            </a:r>
            <a:r>
              <a:rPr lang="ru-RU" sz="1323" dirty="0"/>
              <a:t>или можно заказать диагностику.</a:t>
            </a:r>
          </a:p>
        </p:txBody>
      </p:sp>
    </p:spTree>
    <p:extLst>
      <p:ext uri="{BB962C8B-B14F-4D97-AF65-F5344CB8AC3E}">
        <p14:creationId xmlns:p14="http://schemas.microsoft.com/office/powerpoint/2010/main" val="3005995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азвание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SINGLE MINDED PROPOSITION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33</a:t>
            </a:fld>
            <a:endParaRPr lang="ru-RU" dirty="0"/>
          </a:p>
        </p:txBody>
      </p:sp>
      <p:sp>
        <p:nvSpPr>
          <p:cNvPr id="2" name="Текст 1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Приложение </a:t>
            </a:r>
            <a:r>
              <a:rPr lang="en-US" sz="1323" dirty="0"/>
              <a:t>CLEVER </a:t>
            </a:r>
            <a:r>
              <a:rPr lang="en-US" sz="1323" dirty="0" smtClean="0"/>
              <a:t>– IT.</a:t>
            </a:r>
            <a:endParaRPr lang="ru-RU" sz="1323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ru-RU" sz="1323" dirty="0"/>
              <a:t>Для </a:t>
            </a:r>
            <a:r>
              <a:rPr lang="ru-RU" sz="1323" dirty="0" smtClean="0"/>
              <a:t>всех</a:t>
            </a:r>
            <a:r>
              <a:rPr lang="en-US" sz="1323" dirty="0" smtClean="0"/>
              <a:t>.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1323" dirty="0"/>
              <a:t>Сломался компьютер, а у тебя срочная работа, любимый сериал, разговор с любимой девушкой. Сервис по оперативному вызову мастера в сфере </a:t>
            </a:r>
            <a:r>
              <a:rPr lang="en-US" sz="1323" dirty="0"/>
              <a:t>IT </a:t>
            </a:r>
            <a:r>
              <a:rPr lang="ru-RU" sz="1323" dirty="0"/>
              <a:t>тебе</a:t>
            </a:r>
            <a:r>
              <a:rPr lang="en-US" sz="1323" dirty="0"/>
              <a:t> </a:t>
            </a:r>
            <a:r>
              <a:rPr lang="ru-RU" sz="1323" dirty="0"/>
              <a:t>поможет. Обозначай проблему, отправляй запрос. На твой запрос откликнется ближайший к </a:t>
            </a:r>
            <a:r>
              <a:rPr lang="ru-RU" sz="1323" dirty="0" smtClean="0"/>
              <a:t>тебе </a:t>
            </a:r>
            <a:r>
              <a:rPr lang="en-US" sz="1323" dirty="0" smtClean="0"/>
              <a:t>IT</a:t>
            </a:r>
            <a:r>
              <a:rPr lang="ru-RU" sz="1323" dirty="0" smtClean="0"/>
              <a:t> </a:t>
            </a:r>
            <a:r>
              <a:rPr lang="ru-RU" sz="1323" dirty="0"/>
              <a:t>специалист.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Быстро решить </a:t>
            </a:r>
            <a:r>
              <a:rPr lang="ru-RU" sz="1323" dirty="0" smtClean="0"/>
              <a:t>проблему.</a:t>
            </a:r>
            <a:endParaRPr lang="ru-RU" sz="1323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Предусмотрена географическая привязка специалистов.</a:t>
            </a:r>
          </a:p>
        </p:txBody>
      </p:sp>
    </p:spTree>
    <p:extLst>
      <p:ext uri="{BB962C8B-B14F-4D97-AF65-F5344CB8AC3E}">
        <p14:creationId xmlns:p14="http://schemas.microsoft.com/office/powerpoint/2010/main" val="4049488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азвание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SINGLE MINDED PROPOSITION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34</a:t>
            </a:fld>
            <a:endParaRPr lang="ru-RU" dirty="0"/>
          </a:p>
        </p:txBody>
      </p:sp>
      <p:sp>
        <p:nvSpPr>
          <p:cNvPr id="2" name="Текст 1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Приложение </a:t>
            </a:r>
            <a:r>
              <a:rPr lang="en-US" sz="1323" dirty="0"/>
              <a:t>CLEVER </a:t>
            </a:r>
            <a:r>
              <a:rPr lang="en-US" sz="1323" dirty="0" smtClean="0"/>
              <a:t>– IT</a:t>
            </a:r>
            <a:r>
              <a:rPr lang="ru-RU" sz="1323" dirty="0" smtClean="0"/>
              <a:t>.</a:t>
            </a:r>
            <a:endParaRPr lang="ru-RU" sz="1323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ru-RU" sz="1323" dirty="0"/>
              <a:t>Для </a:t>
            </a:r>
            <a:r>
              <a:rPr lang="en-US" sz="1323" dirty="0"/>
              <a:t>IT </a:t>
            </a:r>
            <a:r>
              <a:rPr lang="ru-RU" sz="1323" dirty="0" smtClean="0"/>
              <a:t>специалистов.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Теперь тебе не нужно каждый день идти в офис и просиживать положенные 8 часов! Выбирай время работы и величину своего заработка. Для тебя всегда найдется интересная работа недалеко от дома.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Освободить время, заняться интересной </a:t>
            </a:r>
            <a:r>
              <a:rPr lang="ru-RU" sz="1323" dirty="0" smtClean="0"/>
              <a:t>работой.</a:t>
            </a:r>
            <a:endParaRPr lang="ru-RU" sz="1323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20"/>
          </p:nvPr>
        </p:nvSpPr>
        <p:spPr>
          <a:xfrm>
            <a:off x="3445215" y="5985789"/>
            <a:ext cx="5413517" cy="1125212"/>
          </a:xfrm>
        </p:spPr>
        <p:txBody>
          <a:bodyPr>
            <a:normAutofit/>
          </a:bodyPr>
          <a:lstStyle/>
          <a:p>
            <a:r>
              <a:rPr lang="ru-RU" sz="1323" dirty="0"/>
              <a:t>Потому что запросы к тебе от ПО, будут связаны с твоими компетенциями и интересами.</a:t>
            </a:r>
          </a:p>
        </p:txBody>
      </p:sp>
    </p:spTree>
    <p:extLst>
      <p:ext uri="{BB962C8B-B14F-4D97-AF65-F5344CB8AC3E}">
        <p14:creationId xmlns:p14="http://schemas.microsoft.com/office/powerpoint/2010/main" val="236870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азвание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SINGLE MINDED PROPOSITION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35</a:t>
            </a:fld>
            <a:endParaRPr lang="ru-RU" dirty="0"/>
          </a:p>
        </p:txBody>
      </p:sp>
      <p:sp>
        <p:nvSpPr>
          <p:cNvPr id="2" name="Текст 1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Приложение </a:t>
            </a:r>
            <a:r>
              <a:rPr lang="en-US" sz="1323" dirty="0"/>
              <a:t>CLEVER </a:t>
            </a:r>
            <a:r>
              <a:rPr lang="en-US" sz="1323" dirty="0" smtClean="0"/>
              <a:t>– IT</a:t>
            </a:r>
            <a:r>
              <a:rPr lang="ru-RU" sz="1323" dirty="0" smtClean="0"/>
              <a:t>.</a:t>
            </a:r>
            <a:endParaRPr lang="ru-RU" sz="1323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ru-RU" sz="1323" dirty="0"/>
              <a:t>Для </a:t>
            </a:r>
            <a:r>
              <a:rPr lang="en-US" sz="1323" dirty="0"/>
              <a:t>IT </a:t>
            </a:r>
            <a:r>
              <a:rPr lang="ru-RU" sz="1323" dirty="0" smtClean="0"/>
              <a:t>специалистов.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У тебя есть постоянная работа и гибкий график, но денег не хватает. Зарегистрируйся в Приложении </a:t>
            </a:r>
            <a:r>
              <a:rPr lang="en-US" dirty="0"/>
              <a:t>CLEVER - IT </a:t>
            </a:r>
            <a:r>
              <a:rPr lang="ru-RU" sz="1323" dirty="0" smtClean="0"/>
              <a:t>и </a:t>
            </a:r>
            <a:r>
              <a:rPr lang="ru-RU" sz="1323" dirty="0"/>
              <a:t>зарабатывай дополнительные деньги!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ru-RU" sz="1323" dirty="0" smtClean="0"/>
              <a:t>Заработать.</a:t>
            </a:r>
            <a:endParaRPr lang="ru-RU" sz="1323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ru-RU" sz="1323" dirty="0"/>
              <a:t>Приложение позволяет зарабатывать в любое удобное для тебя время.</a:t>
            </a:r>
          </a:p>
        </p:txBody>
      </p:sp>
    </p:spTree>
    <p:extLst>
      <p:ext uri="{BB962C8B-B14F-4D97-AF65-F5344CB8AC3E}">
        <p14:creationId xmlns:p14="http://schemas.microsoft.com/office/powerpoint/2010/main" val="193093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ВЫВОДЫ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9103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0"/>
          </p:nvPr>
        </p:nvSpPr>
        <p:spPr>
          <a:xfrm>
            <a:off x="306388" y="3533809"/>
            <a:ext cx="10080625" cy="3711541"/>
          </a:xfrm>
        </p:spPr>
        <p:txBody>
          <a:bodyPr/>
          <a:lstStyle/>
          <a:p>
            <a:r>
              <a:rPr lang="ru-RU" dirty="0"/>
              <a:t>Благодаря своей связке с «Венета Систем», </a:t>
            </a:r>
            <a:r>
              <a:rPr lang="ru-RU" dirty="0" smtClean="0"/>
              <a:t>имеющимся ресурсам </a:t>
            </a:r>
            <a:r>
              <a:rPr lang="ru-RU" dirty="0"/>
              <a:t>и, </a:t>
            </a:r>
            <a:r>
              <a:rPr lang="ru-RU" dirty="0" smtClean="0"/>
              <a:t>опираясь </a:t>
            </a:r>
            <a:r>
              <a:rPr lang="ru-RU" dirty="0"/>
              <a:t>на тренды, компания </a:t>
            </a:r>
            <a:r>
              <a:rPr lang="en-US" dirty="0"/>
              <a:t>Clever Bros</a:t>
            </a:r>
            <a:r>
              <a:rPr lang="ru-RU" dirty="0" smtClean="0"/>
              <a:t>. </a:t>
            </a:r>
            <a:r>
              <a:rPr lang="ru-RU" dirty="0"/>
              <a:t>выбирает фланговую стратегию и позиционирует себя в квадранте «Другой, только у нас имеющейся технологии».</a:t>
            </a:r>
          </a:p>
          <a:p>
            <a:endParaRPr lang="ru-RU" dirty="0"/>
          </a:p>
          <a:p>
            <a:r>
              <a:rPr lang="ru-RU" dirty="0"/>
              <a:t>Компания </a:t>
            </a:r>
            <a:r>
              <a:rPr lang="en-US" dirty="0"/>
              <a:t>Clever Bros</a:t>
            </a:r>
            <a:r>
              <a:rPr lang="ru-RU" dirty="0"/>
              <a:t>. выходит на рынок с продуктом «стандартизированного, автоматизированного офиса» для обслуживания </a:t>
            </a:r>
            <a:r>
              <a:rPr lang="en-US" dirty="0"/>
              <a:t>IT </a:t>
            </a:r>
            <a:r>
              <a:rPr lang="ru-RU" dirty="0"/>
              <a:t>и печатной техники, разделяя подход и коммуникации на 2 разные группы ЦА: клиенты и партнеры. Продукт </a:t>
            </a:r>
            <a:r>
              <a:rPr lang="ru-RU" dirty="0" smtClean="0"/>
              <a:t>– это технология, </a:t>
            </a:r>
            <a:r>
              <a:rPr lang="ru-RU" dirty="0"/>
              <a:t>которая основана на </a:t>
            </a:r>
            <a:r>
              <a:rPr lang="ru-RU"/>
              <a:t>нескольких </a:t>
            </a:r>
            <a:r>
              <a:rPr lang="ru-RU" smtClean="0"/>
              <a:t>ПО </a:t>
            </a:r>
            <a:r>
              <a:rPr lang="ru-RU" dirty="0"/>
              <a:t>+ </a:t>
            </a:r>
            <a:r>
              <a:rPr lang="ru-RU" dirty="0" smtClean="0"/>
              <a:t>сервис, способный </a:t>
            </a:r>
            <a:r>
              <a:rPr lang="ru-RU" dirty="0"/>
              <a:t>не только добиться единого стандарта для каждого офиса в цепочке, но </a:t>
            </a:r>
            <a:r>
              <a:rPr lang="ru-RU" dirty="0" smtClean="0"/>
              <a:t>и к </a:t>
            </a:r>
            <a:r>
              <a:rPr lang="ru-RU" dirty="0"/>
              <a:t>анализу, оптимизации процессов и постоянному снижению издержек. </a:t>
            </a:r>
          </a:p>
          <a:p>
            <a:endParaRPr lang="ru-RU" dirty="0"/>
          </a:p>
          <a:p>
            <a:r>
              <a:rPr lang="ru-RU" dirty="0"/>
              <a:t>Очень интересным является </a:t>
            </a:r>
            <a:r>
              <a:rPr lang="ru-RU" dirty="0" smtClean="0"/>
              <a:t>направление</a:t>
            </a:r>
            <a:r>
              <a:rPr lang="en-US" dirty="0" smtClean="0"/>
              <a:t>, </a:t>
            </a:r>
            <a:r>
              <a:rPr lang="ru-RU" dirty="0"/>
              <a:t>которое представлено ПО </a:t>
            </a:r>
            <a:r>
              <a:rPr lang="en-US" dirty="0" smtClean="0"/>
              <a:t>CLEVER </a:t>
            </a:r>
            <a:r>
              <a:rPr lang="en-US" dirty="0"/>
              <a:t>IT, </a:t>
            </a:r>
            <a:r>
              <a:rPr lang="ru-RU" dirty="0"/>
              <a:t>способным обеспечивать </a:t>
            </a:r>
            <a:r>
              <a:rPr lang="en-US" dirty="0"/>
              <a:t>IT </a:t>
            </a:r>
            <a:r>
              <a:rPr lang="ru-RU" dirty="0"/>
              <a:t>сервисом как </a:t>
            </a:r>
            <a:r>
              <a:rPr lang="en-US" dirty="0"/>
              <a:t>B2B, </a:t>
            </a:r>
            <a:r>
              <a:rPr lang="ru-RU" dirty="0"/>
              <a:t>так и </a:t>
            </a:r>
            <a:r>
              <a:rPr lang="en-US" dirty="0"/>
              <a:t>B2C </a:t>
            </a:r>
            <a:r>
              <a:rPr lang="ru-RU" dirty="0"/>
              <a:t>сегмент.  И может стать важным продуктом в портфеле компании в будущем, закрепив лидерство на</a:t>
            </a:r>
            <a:r>
              <a:rPr lang="en-US" dirty="0"/>
              <a:t> </a:t>
            </a:r>
            <a:r>
              <a:rPr lang="ru-RU" dirty="0"/>
              <a:t>рынке </a:t>
            </a:r>
            <a:r>
              <a:rPr lang="en-US" dirty="0"/>
              <a:t>IT</a:t>
            </a:r>
            <a:r>
              <a:rPr lang="ru-RU" dirty="0"/>
              <a:t> аутсорсинга. </a:t>
            </a:r>
          </a:p>
          <a:p>
            <a:endParaRPr lang="ru-RU" dirty="0"/>
          </a:p>
          <a:p>
            <a:r>
              <a:rPr lang="ru-RU" dirty="0"/>
              <a:t>Данный вектор </a:t>
            </a:r>
            <a:r>
              <a:rPr lang="ru-RU" dirty="0" smtClean="0"/>
              <a:t>развития </a:t>
            </a:r>
            <a:r>
              <a:rPr lang="ru-RU" dirty="0"/>
              <a:t>направлен на </a:t>
            </a:r>
            <a:r>
              <a:rPr lang="ru-RU" dirty="0" smtClean="0"/>
              <a:t>перекладывание </a:t>
            </a:r>
            <a:r>
              <a:rPr lang="ru-RU" dirty="0"/>
              <a:t>ресурсов компании на один из самых быстро растущих рынков и имеет большой потенциал и перспективы в будущем.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КОМПАНИЯ </a:t>
            </a:r>
            <a:r>
              <a:rPr lang="en-US" dirty="0" smtClean="0"/>
              <a:t>CLEVER BROS.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297700" y="1630405"/>
            <a:ext cx="3652039" cy="339414"/>
          </a:xfrm>
          <a:prstGeom prst="rect">
            <a:avLst/>
          </a:prstGeom>
          <a:noFill/>
        </p:spPr>
        <p:txBody>
          <a:bodyPr wrap="square" lIns="100799" tIns="50400" rIns="100799" bIns="50400" rtlCol="0">
            <a:spAutoFit/>
          </a:bodyPr>
          <a:lstStyle/>
          <a:p>
            <a:r>
              <a:rPr lang="en-US" sz="1544" dirty="0"/>
              <a:t>                                        B2B</a:t>
            </a:r>
            <a:endParaRPr lang="ru-RU" sz="1544" dirty="0"/>
          </a:p>
        </p:txBody>
      </p:sp>
      <p:sp>
        <p:nvSpPr>
          <p:cNvPr id="7" name="TextBox 6"/>
          <p:cNvSpPr txBox="1"/>
          <p:nvPr/>
        </p:nvSpPr>
        <p:spPr>
          <a:xfrm>
            <a:off x="5301695" y="1607053"/>
            <a:ext cx="4128392" cy="339414"/>
          </a:xfrm>
          <a:prstGeom prst="rect">
            <a:avLst/>
          </a:prstGeom>
          <a:noFill/>
        </p:spPr>
        <p:txBody>
          <a:bodyPr wrap="square" lIns="100799" tIns="50400" rIns="100799" bIns="50400" rtlCol="0">
            <a:spAutoFit/>
          </a:bodyPr>
          <a:lstStyle/>
          <a:p>
            <a:r>
              <a:rPr lang="en-US" sz="1544" dirty="0"/>
              <a:t>                                          B2C</a:t>
            </a:r>
            <a:endParaRPr lang="ru-RU" sz="1544" dirty="0"/>
          </a:p>
        </p:txBody>
      </p:sp>
      <p:sp>
        <p:nvSpPr>
          <p:cNvPr id="8" name="TextBox 7"/>
          <p:cNvSpPr txBox="1"/>
          <p:nvPr/>
        </p:nvSpPr>
        <p:spPr>
          <a:xfrm>
            <a:off x="812977" y="2589749"/>
            <a:ext cx="2465342" cy="577043"/>
          </a:xfrm>
          <a:prstGeom prst="rect">
            <a:avLst/>
          </a:prstGeom>
          <a:noFill/>
        </p:spPr>
        <p:txBody>
          <a:bodyPr wrap="square" lIns="100799" tIns="50400" rIns="100799" bIns="50400" rtlCol="0">
            <a:spAutoFit/>
          </a:bodyPr>
          <a:lstStyle/>
          <a:p>
            <a:pPr algn="ctr"/>
            <a:r>
              <a:rPr lang="en-US" sz="1544" dirty="0"/>
              <a:t>                                      </a:t>
            </a:r>
            <a:r>
              <a:rPr lang="ru-RU" sz="1544" dirty="0"/>
              <a:t>Клиентам: </a:t>
            </a:r>
            <a:r>
              <a:rPr lang="en-US" sz="1544" dirty="0"/>
              <a:t>Clever </a:t>
            </a:r>
            <a:r>
              <a:rPr lang="ru-RU" sz="1544" dirty="0"/>
              <a:t>Стандарт</a:t>
            </a:r>
            <a:r>
              <a:rPr lang="en-US" sz="1544" dirty="0"/>
              <a:t> </a:t>
            </a:r>
            <a:endParaRPr lang="ru-RU" sz="1544" dirty="0"/>
          </a:p>
        </p:txBody>
      </p:sp>
      <p:sp>
        <p:nvSpPr>
          <p:cNvPr id="9" name="TextBox 8"/>
          <p:cNvSpPr txBox="1"/>
          <p:nvPr/>
        </p:nvSpPr>
        <p:spPr>
          <a:xfrm>
            <a:off x="3679465" y="2589749"/>
            <a:ext cx="2222980" cy="577043"/>
          </a:xfrm>
          <a:prstGeom prst="rect">
            <a:avLst/>
          </a:prstGeom>
          <a:noFill/>
        </p:spPr>
        <p:txBody>
          <a:bodyPr wrap="square" lIns="100799" tIns="50400" rIns="100799" bIns="50400" rtlCol="0">
            <a:spAutoFit/>
          </a:bodyPr>
          <a:lstStyle/>
          <a:p>
            <a:pPr algn="ctr"/>
            <a:r>
              <a:rPr lang="en-US" sz="1544" dirty="0"/>
              <a:t>                                      </a:t>
            </a:r>
            <a:r>
              <a:rPr lang="ru-RU" sz="1544" dirty="0"/>
              <a:t>Партнерам: </a:t>
            </a:r>
            <a:r>
              <a:rPr lang="en-US" sz="1544" dirty="0"/>
              <a:t>Clever </a:t>
            </a:r>
            <a:r>
              <a:rPr lang="ru-RU" sz="1544" dirty="0"/>
              <a:t>Офис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87727" y="2589749"/>
            <a:ext cx="2222980" cy="577043"/>
          </a:xfrm>
          <a:prstGeom prst="rect">
            <a:avLst/>
          </a:prstGeom>
          <a:noFill/>
        </p:spPr>
        <p:txBody>
          <a:bodyPr wrap="square" lIns="100799" tIns="50400" rIns="100799" bIns="50400" rtlCol="0">
            <a:spAutoFit/>
          </a:bodyPr>
          <a:lstStyle/>
          <a:p>
            <a:pPr algn="ctr"/>
            <a:r>
              <a:rPr lang="en-US" sz="1544" dirty="0"/>
              <a:t>                                      Clever IT ( UBER)</a:t>
            </a:r>
            <a:endParaRPr lang="ru-RU" sz="1544" dirty="0"/>
          </a:p>
        </p:txBody>
      </p:sp>
      <p:sp>
        <p:nvSpPr>
          <p:cNvPr id="11" name="TextBox 10"/>
          <p:cNvSpPr txBox="1"/>
          <p:nvPr/>
        </p:nvSpPr>
        <p:spPr>
          <a:xfrm>
            <a:off x="3838249" y="3903047"/>
            <a:ext cx="2222980" cy="339414"/>
          </a:xfrm>
          <a:prstGeom prst="rect">
            <a:avLst/>
          </a:prstGeom>
          <a:noFill/>
        </p:spPr>
        <p:txBody>
          <a:bodyPr wrap="square" lIns="100799" tIns="50400" rIns="100799" bIns="50400" rtlCol="0">
            <a:spAutoFit/>
          </a:bodyPr>
          <a:lstStyle/>
          <a:p>
            <a:pPr algn="ctr"/>
            <a:r>
              <a:rPr lang="en-US" sz="1544" dirty="0"/>
              <a:t>                                      </a:t>
            </a:r>
            <a:endParaRPr lang="ru-RU" sz="1544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3441288" y="2019977"/>
            <a:ext cx="1008168" cy="858200"/>
          </a:xfrm>
          <a:prstGeom prst="straightConnector1">
            <a:avLst/>
          </a:prstGeom>
          <a:ln w="38100">
            <a:solidFill>
              <a:srgbClr val="433B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1988651" y="1987207"/>
            <a:ext cx="1289668" cy="858200"/>
          </a:xfrm>
          <a:prstGeom prst="straightConnector1">
            <a:avLst/>
          </a:prstGeom>
          <a:ln w="38100">
            <a:solidFill>
              <a:srgbClr val="433B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7649072" y="2032533"/>
            <a:ext cx="0" cy="767549"/>
          </a:xfrm>
          <a:prstGeom prst="straightConnector1">
            <a:avLst/>
          </a:prstGeom>
          <a:ln w="38100">
            <a:solidFill>
              <a:srgbClr val="433B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3597252" y="1901347"/>
            <a:ext cx="3654860" cy="944060"/>
          </a:xfrm>
          <a:prstGeom prst="straightConnector1">
            <a:avLst/>
          </a:prstGeom>
          <a:ln w="38100">
            <a:solidFill>
              <a:srgbClr val="433B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33944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СУТЬ (ВЫВОД)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7A2B22E-857C-439A-88C9-DE1A32345DF3}" type="slidenum">
              <a:rPr lang="ru-RU" smtClean="0"/>
              <a:pPr/>
              <a:t>38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83172" y="1485376"/>
            <a:ext cx="3413861" cy="1052301"/>
          </a:xfrm>
          <a:prstGeom prst="rect">
            <a:avLst/>
          </a:prstGeom>
          <a:noFill/>
        </p:spPr>
        <p:txBody>
          <a:bodyPr wrap="square" lIns="100799" tIns="50400" rIns="100799" bIns="50400" rtlCol="0">
            <a:spAutoFit/>
          </a:bodyPr>
          <a:lstStyle/>
          <a:p>
            <a:pPr algn="ctr"/>
            <a:r>
              <a:rPr lang="ru-RU" sz="1544" dirty="0"/>
              <a:t>С одной стороны </a:t>
            </a:r>
            <a:r>
              <a:rPr lang="ru-RU" sz="1544" b="1" dirty="0"/>
              <a:t>Уникальная Технология Обслуживания (УТО)</a:t>
            </a:r>
            <a:r>
              <a:rPr lang="ru-RU" sz="1544" dirty="0"/>
              <a:t>, опирающаяся на наши ПО, опыт и методику работы.  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2012230" y="2686609"/>
            <a:ext cx="534329" cy="539370"/>
          </a:xfrm>
          <a:prstGeom prst="downArrow">
            <a:avLst/>
          </a:prstGeom>
          <a:solidFill>
            <a:srgbClr val="433B62"/>
          </a:solidFill>
          <a:ln>
            <a:noFill/>
          </a:ln>
          <a:effectLst>
            <a:softEdge rad="127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315"/>
          </a:p>
        </p:txBody>
      </p:sp>
      <p:sp>
        <p:nvSpPr>
          <p:cNvPr id="6" name="TextBox 5"/>
          <p:cNvSpPr txBox="1"/>
          <p:nvPr/>
        </p:nvSpPr>
        <p:spPr>
          <a:xfrm>
            <a:off x="662564" y="3304278"/>
            <a:ext cx="3493254" cy="1765188"/>
          </a:xfrm>
          <a:prstGeom prst="rect">
            <a:avLst/>
          </a:prstGeom>
          <a:noFill/>
        </p:spPr>
        <p:txBody>
          <a:bodyPr wrap="square" lIns="100799" tIns="50400" rIns="100799" bIns="50400" rtlCol="0">
            <a:spAutoFit/>
          </a:bodyPr>
          <a:lstStyle/>
          <a:p>
            <a:r>
              <a:rPr lang="ru-RU" sz="1544" dirty="0"/>
              <a:t>Мы меньше теряем всего, принцип единого окна, меньше возни, сами проведем для вас тендеры, дадим необходимую аналитику и отчеты… Мы несем рынку Новый Стандарт Обслуживания (по аналогии с </a:t>
            </a:r>
            <a:r>
              <a:rPr lang="ru-RU" sz="1544" dirty="0" err="1"/>
              <a:t>девелопментом</a:t>
            </a:r>
            <a:r>
              <a:rPr lang="ru-RU" sz="1544" dirty="0"/>
              <a:t> = ОФИС КЛАССА </a:t>
            </a:r>
            <a:r>
              <a:rPr lang="ru-RU" sz="1544" dirty="0" smtClean="0"/>
              <a:t>А)</a:t>
            </a:r>
            <a:r>
              <a:rPr lang="en-US" sz="1544" dirty="0" smtClean="0"/>
              <a:t>.</a:t>
            </a:r>
            <a:endParaRPr lang="ru-RU" sz="1544" dirty="0"/>
          </a:p>
        </p:txBody>
      </p:sp>
      <p:sp>
        <p:nvSpPr>
          <p:cNvPr id="7" name="Стрелка вниз 6"/>
          <p:cNvSpPr/>
          <p:nvPr/>
        </p:nvSpPr>
        <p:spPr>
          <a:xfrm>
            <a:off x="2044189" y="5130298"/>
            <a:ext cx="534329" cy="539370"/>
          </a:xfrm>
          <a:prstGeom prst="downArrow">
            <a:avLst/>
          </a:prstGeom>
          <a:solidFill>
            <a:srgbClr val="433B62"/>
          </a:solidFill>
          <a:ln>
            <a:noFill/>
          </a:ln>
          <a:effectLst>
            <a:softEdge rad="127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315"/>
          </a:p>
        </p:txBody>
      </p:sp>
      <p:sp>
        <p:nvSpPr>
          <p:cNvPr id="9" name="TextBox 8"/>
          <p:cNvSpPr txBox="1"/>
          <p:nvPr/>
        </p:nvSpPr>
        <p:spPr>
          <a:xfrm>
            <a:off x="662563" y="5765435"/>
            <a:ext cx="3404746" cy="1052301"/>
          </a:xfrm>
          <a:prstGeom prst="rect">
            <a:avLst/>
          </a:prstGeom>
          <a:noFill/>
        </p:spPr>
        <p:txBody>
          <a:bodyPr wrap="square" lIns="100799" tIns="50400" rIns="100799" bIns="50400" rtlCol="0">
            <a:spAutoFit/>
          </a:bodyPr>
          <a:lstStyle/>
          <a:p>
            <a:r>
              <a:rPr lang="ru-RU" sz="1544" dirty="0"/>
              <a:t>Оптимизируем офисные расходы (благодаря наработанному опыту, ПО и внедренным стандартам класса А</a:t>
            </a:r>
            <a:r>
              <a:rPr lang="ru-RU" sz="1544" dirty="0" smtClean="0"/>
              <a:t>)</a:t>
            </a:r>
            <a:r>
              <a:rPr lang="en-US" sz="1544" dirty="0"/>
              <a:t>.</a:t>
            </a:r>
            <a:endParaRPr lang="ru-RU" sz="1544" dirty="0"/>
          </a:p>
        </p:txBody>
      </p:sp>
      <p:sp>
        <p:nvSpPr>
          <p:cNvPr id="10" name="TextBox 9"/>
          <p:cNvSpPr txBox="1"/>
          <p:nvPr/>
        </p:nvSpPr>
        <p:spPr>
          <a:xfrm>
            <a:off x="4711563" y="1498091"/>
            <a:ext cx="2778725" cy="1052301"/>
          </a:xfrm>
          <a:prstGeom prst="rect">
            <a:avLst/>
          </a:prstGeom>
          <a:noFill/>
        </p:spPr>
        <p:txBody>
          <a:bodyPr wrap="square" lIns="100799" tIns="50400" rIns="100799" bIns="50400" rtlCol="0">
            <a:spAutoFit/>
          </a:bodyPr>
          <a:lstStyle/>
          <a:p>
            <a:r>
              <a:rPr lang="ru-RU" sz="1544" dirty="0"/>
              <a:t>С другой </a:t>
            </a:r>
            <a:r>
              <a:rPr lang="ru-RU" sz="1544" dirty="0" smtClean="0"/>
              <a:t>стороны, </a:t>
            </a:r>
            <a:r>
              <a:rPr lang="ru-RU" sz="1544" dirty="0"/>
              <a:t>мы внедряем наши стандарты обслуживания у наших партнеров по всей </a:t>
            </a:r>
            <a:r>
              <a:rPr lang="ru-RU" sz="1544" dirty="0" smtClean="0"/>
              <a:t>РФ</a:t>
            </a:r>
            <a:r>
              <a:rPr lang="en-US" sz="1544" dirty="0"/>
              <a:t>.</a:t>
            </a:r>
            <a:r>
              <a:rPr lang="ru-RU" sz="1544" dirty="0" smtClean="0"/>
              <a:t> </a:t>
            </a:r>
            <a:endParaRPr lang="ru-RU" sz="1544" dirty="0"/>
          </a:p>
        </p:txBody>
      </p:sp>
      <p:sp>
        <p:nvSpPr>
          <p:cNvPr id="11" name="Стрелка вниз 10"/>
          <p:cNvSpPr/>
          <p:nvPr/>
        </p:nvSpPr>
        <p:spPr>
          <a:xfrm>
            <a:off x="5721194" y="3113985"/>
            <a:ext cx="534329" cy="539370"/>
          </a:xfrm>
          <a:prstGeom prst="downArrow">
            <a:avLst/>
          </a:prstGeom>
          <a:solidFill>
            <a:srgbClr val="433B62"/>
          </a:solidFill>
          <a:ln>
            <a:noFill/>
          </a:ln>
          <a:effectLst>
            <a:softEdge rad="127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315"/>
          </a:p>
        </p:txBody>
      </p:sp>
      <p:sp>
        <p:nvSpPr>
          <p:cNvPr id="12" name="TextBox 11"/>
          <p:cNvSpPr txBox="1"/>
          <p:nvPr/>
        </p:nvSpPr>
        <p:spPr>
          <a:xfrm>
            <a:off x="4671867" y="4018807"/>
            <a:ext cx="2778725" cy="2240447"/>
          </a:xfrm>
          <a:prstGeom prst="rect">
            <a:avLst/>
          </a:prstGeom>
          <a:noFill/>
        </p:spPr>
        <p:txBody>
          <a:bodyPr wrap="square" lIns="100799" tIns="50400" rIns="100799" bIns="50400" rtlCol="0">
            <a:spAutoFit/>
          </a:bodyPr>
          <a:lstStyle/>
          <a:p>
            <a:r>
              <a:rPr lang="ru-RU" sz="1544" dirty="0"/>
              <a:t>У нас единая </a:t>
            </a:r>
            <a:r>
              <a:rPr lang="ru-RU" sz="1544" dirty="0" smtClean="0"/>
              <a:t>культура</a:t>
            </a:r>
            <a:r>
              <a:rPr lang="ru-RU" sz="1544" dirty="0"/>
              <a:t>, единые стандарты, единая </a:t>
            </a:r>
            <a:r>
              <a:rPr lang="ru-RU" sz="1544" b="1" dirty="0"/>
              <a:t>Уникальная Технология Обслуживания (УТО), что позволяет нам гарантировать Оптимизацию </a:t>
            </a:r>
            <a:r>
              <a:rPr lang="ru-RU" sz="1544" b="1" dirty="0" smtClean="0"/>
              <a:t>«</a:t>
            </a:r>
            <a:r>
              <a:rPr lang="ru-RU" sz="1544" b="1" dirty="0" err="1" smtClean="0"/>
              <a:t>костов</a:t>
            </a:r>
            <a:r>
              <a:rPr lang="ru-RU" sz="1544" b="1" dirty="0" smtClean="0"/>
              <a:t>» </a:t>
            </a:r>
            <a:r>
              <a:rPr lang="ru-RU" sz="1544" b="1" dirty="0"/>
              <a:t>в любом филиале нашего клиента на всей территории РФ </a:t>
            </a:r>
            <a:r>
              <a:rPr lang="ru-RU" sz="1544" dirty="0"/>
              <a:t> </a:t>
            </a:r>
          </a:p>
        </p:txBody>
      </p:sp>
      <p:sp>
        <p:nvSpPr>
          <p:cNvPr id="8" name="Плюс 7"/>
          <p:cNvSpPr/>
          <p:nvPr/>
        </p:nvSpPr>
        <p:spPr>
          <a:xfrm>
            <a:off x="3997034" y="3463062"/>
            <a:ext cx="635137" cy="555745"/>
          </a:xfrm>
          <a:prstGeom prst="mathPlus">
            <a:avLst/>
          </a:prstGeom>
          <a:solidFill>
            <a:srgbClr val="433B62"/>
          </a:solidFill>
          <a:ln>
            <a:noFill/>
          </a:ln>
          <a:effectLst>
            <a:softEdge rad="127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315"/>
          </a:p>
        </p:txBody>
      </p:sp>
      <p:sp>
        <p:nvSpPr>
          <p:cNvPr id="13" name="Равно 12"/>
          <p:cNvSpPr/>
          <p:nvPr/>
        </p:nvSpPr>
        <p:spPr>
          <a:xfrm>
            <a:off x="7569680" y="3472343"/>
            <a:ext cx="635137" cy="555745"/>
          </a:xfrm>
          <a:prstGeom prst="mathEqual">
            <a:avLst/>
          </a:prstGeom>
          <a:solidFill>
            <a:srgbClr val="433B62"/>
          </a:solidFill>
          <a:ln>
            <a:noFill/>
          </a:ln>
          <a:effectLst>
            <a:softEdge rad="127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315"/>
          </a:p>
        </p:txBody>
      </p:sp>
      <p:sp>
        <p:nvSpPr>
          <p:cNvPr id="15" name="Прямоугольник 14"/>
          <p:cNvSpPr/>
          <p:nvPr/>
        </p:nvSpPr>
        <p:spPr>
          <a:xfrm>
            <a:off x="583171" y="1319474"/>
            <a:ext cx="3413863" cy="5716235"/>
          </a:xfrm>
          <a:prstGeom prst="rect">
            <a:avLst/>
          </a:prstGeom>
          <a:noFill/>
          <a:effectLst>
            <a:softEdge rad="127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315"/>
          </a:p>
        </p:txBody>
      </p:sp>
      <p:sp>
        <p:nvSpPr>
          <p:cNvPr id="16" name="Прямоугольник 15"/>
          <p:cNvSpPr/>
          <p:nvPr/>
        </p:nvSpPr>
        <p:spPr>
          <a:xfrm>
            <a:off x="4632171" y="1319474"/>
            <a:ext cx="2778725" cy="5716235"/>
          </a:xfrm>
          <a:prstGeom prst="rect">
            <a:avLst/>
          </a:prstGeom>
          <a:noFill/>
          <a:effectLst>
            <a:softEdge rad="127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315"/>
          </a:p>
        </p:txBody>
      </p:sp>
      <p:sp>
        <p:nvSpPr>
          <p:cNvPr id="17" name="TextBox 16"/>
          <p:cNvSpPr txBox="1"/>
          <p:nvPr/>
        </p:nvSpPr>
        <p:spPr>
          <a:xfrm>
            <a:off x="8260392" y="2986435"/>
            <a:ext cx="2203678" cy="1765188"/>
          </a:xfrm>
          <a:prstGeom prst="rect">
            <a:avLst/>
          </a:prstGeom>
          <a:noFill/>
        </p:spPr>
        <p:txBody>
          <a:bodyPr wrap="square" lIns="100799" tIns="50400" rIns="100799" bIns="50400" rtlCol="0">
            <a:spAutoFit/>
          </a:bodyPr>
          <a:lstStyle/>
          <a:p>
            <a:pPr algn="ctr"/>
            <a:r>
              <a:rPr lang="ru-RU" sz="1544" dirty="0"/>
              <a:t>Оба наших продукта не живут друг без друга – более того, только вместе они дают нам реальное </a:t>
            </a:r>
            <a:r>
              <a:rPr lang="ru-RU" sz="1544" dirty="0" smtClean="0"/>
              <a:t>преимущество на рынке.</a:t>
            </a:r>
            <a:endParaRPr lang="ru-RU" sz="1544" dirty="0"/>
          </a:p>
        </p:txBody>
      </p:sp>
    </p:spTree>
    <p:extLst>
      <p:ext uri="{BB962C8B-B14F-4D97-AF65-F5344CB8AC3E}">
        <p14:creationId xmlns:p14="http://schemas.microsoft.com/office/powerpoint/2010/main" val="2524485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ru-RU" dirty="0" smtClean="0"/>
              <a:t>РЕСУРСЫ «ВЕНЕТА СИСТЕМ»</a:t>
            </a:r>
            <a:endParaRPr lang="ru-RU" dirty="0"/>
          </a:p>
        </p:txBody>
      </p:sp>
      <p:graphicFrame>
        <p:nvGraphicFramePr>
          <p:cNvPr id="6" name="Table 289"/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4048025485"/>
              </p:ext>
            </p:extLst>
          </p:nvPr>
        </p:nvGraphicFramePr>
        <p:xfrm>
          <a:off x="126120" y="1215346"/>
          <a:ext cx="9901100" cy="5547360"/>
        </p:xfrm>
        <a:graphic>
          <a:graphicData uri="http://schemas.openxmlformats.org/drawingml/2006/table">
            <a:tbl>
              <a:tblPr firstRow="1">
                <a:tableStyleId>{10A1B5D5-9B99-4C35-A422-299274C87663}</a:tableStyleId>
              </a:tblPr>
              <a:tblGrid>
                <a:gridCol w="19352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10290">
                  <a:extLst>
                    <a:ext uri="{9D8B030D-6E8A-4147-A177-3AD203B41FA5}">
                      <a16:colId xmlns="" xmlns:a16="http://schemas.microsoft.com/office/drawing/2014/main" val="1109338375"/>
                    </a:ext>
                  </a:extLst>
                </a:gridCol>
                <a:gridCol w="265529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513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8516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algn="ctr" defTabSz="1043056" rtl="0" eaLnBrk="1" latinLnBrk="0" hangingPunct="1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0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ТИП</a:t>
                      </a:r>
                      <a:endParaRPr lang="ru-RU" sz="10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1043056" rtl="0" eaLnBrk="1" latinLnBrk="0" hangingPunct="1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0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РЕСУРС</a:t>
                      </a:r>
                      <a:endParaRPr lang="ru-RU" sz="10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1043056" rtl="0" eaLnBrk="1" latinLnBrk="0" hangingPunct="1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0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АРГУМЕНТЫ В ПОДДЕРЖКУ (</a:t>
                      </a:r>
                      <a:r>
                        <a:rPr lang="en-US" sz="10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RTB)</a:t>
                      </a:r>
                      <a:endParaRPr lang="en-US" sz="10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1043056" rtl="0" eaLnBrk="1" latinLnBrk="0" hangingPunct="1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0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  <a:sym typeface="Avenir Book"/>
                        </a:rPr>
                        <a:t>ВАЖНОСТЬ </a:t>
                      </a:r>
                      <a:endParaRPr lang="ru-RU" sz="10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1043056" rtl="0" eaLnBrk="1" latinLnBrk="0" hangingPunct="1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0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  <a:sym typeface="Avenir Book"/>
                        </a:rPr>
                        <a:t>УНИКАЛЬНОСТЬ </a:t>
                      </a:r>
                      <a:endParaRPr lang="ru-RU" sz="10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Клиентский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Репутация компании.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Отзывы клиентов, благодарственные письма.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нет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Клиентский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Опыт компании.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 лет на рынке.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10430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Клиентский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Обширная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клиентская база.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Около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1500 клиентов.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нет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10430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Клиентский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Федеральные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клиенты=федеральные контракты.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Наличие договоров.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нет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10430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Клиентский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Сильный бренд «Венета Систем».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Маркетинговые исследования.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1043056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Человеческий</a:t>
                      </a:r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Высококвалифицированные специалисты.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Сертификаты.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нет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10430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Клиентский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Лояльные сотрудники.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Стаж работы, очень низкий показатель текучки кадров.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нет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601095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10430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Клиентский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Сильный отдел продаж.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Крупные контракты.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нет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68596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Инфраструктурные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филиала с собственным производством.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Наличие филиалов в городах.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нет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030138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PR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Экспертиза в продаже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и заправке картриджей. Признанный специалист.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Конференции, публикации,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реклама, взаимодействие с масс-медиа.</a:t>
                      </a: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546693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10430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Знания + Технологии</a:t>
                      </a: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Партнерская сеть, включая умение с ней работать,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рейтинговать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Программное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обеспечение по взаимодействию и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рейтингованию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партнеров.   </a:t>
                      </a: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540551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10430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Знания/</a:t>
                      </a:r>
                    </a:p>
                    <a:p>
                      <a:pPr marL="0" marR="0" indent="0" algn="l" defTabSz="10430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Технологические</a:t>
                      </a: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VIS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осуществление бизнес- процессов и коммуникаций.</a:t>
                      </a: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Сборник инструкций, информация по клиентам, статистика,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финансовая аналитика. 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61493356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1399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ru-RU" dirty="0" smtClean="0"/>
              <a:t>РЕСУРСЫ «ВЕНЕТА СИСТЕМ»</a:t>
            </a:r>
            <a:endParaRPr lang="ru-RU" dirty="0"/>
          </a:p>
        </p:txBody>
      </p:sp>
      <p:graphicFrame>
        <p:nvGraphicFramePr>
          <p:cNvPr id="6" name="Table 289"/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606109927"/>
              </p:ext>
            </p:extLst>
          </p:nvPr>
        </p:nvGraphicFramePr>
        <p:xfrm>
          <a:off x="306388" y="1350963"/>
          <a:ext cx="10260892" cy="5151120"/>
        </p:xfrm>
        <a:graphic>
          <a:graphicData uri="http://schemas.openxmlformats.org/drawingml/2006/table">
            <a:tbl>
              <a:tblPr firstRow="1">
                <a:tableStyleId>{10A1B5D5-9B99-4C35-A422-299274C87663}</a:tableStyleId>
              </a:tblPr>
              <a:tblGrid>
                <a:gridCol w="16199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10290">
                  <a:extLst>
                    <a:ext uri="{9D8B030D-6E8A-4147-A177-3AD203B41FA5}">
                      <a16:colId xmlns="" xmlns:a16="http://schemas.microsoft.com/office/drawing/2014/main" val="1109338375"/>
                    </a:ext>
                  </a:extLst>
                </a:gridCol>
                <a:gridCol w="27003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1009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0514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513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algn="ctr" defTabSz="1043056" rtl="0" eaLnBrk="1" latinLnBrk="0" hangingPunct="1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0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ТИП</a:t>
                      </a:r>
                      <a:endParaRPr lang="ru-RU" sz="10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1043056" rtl="0" eaLnBrk="1" latinLnBrk="0" hangingPunct="1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0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РЕСУРС</a:t>
                      </a:r>
                      <a:endParaRPr lang="ru-RU" sz="10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1043056" rtl="0" eaLnBrk="1" latinLnBrk="0" hangingPunct="1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0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АРГУМЕНТЫ В ПОДДЕРЖКУ (</a:t>
                      </a:r>
                      <a:r>
                        <a:rPr lang="en-US" sz="10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RTB)</a:t>
                      </a:r>
                      <a:endParaRPr lang="en-US" sz="10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1043056" rtl="0" eaLnBrk="1" latinLnBrk="0" hangingPunct="1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0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  <a:sym typeface="Avenir Book"/>
                        </a:rPr>
                        <a:t>ВАЖНОСТЬ </a:t>
                      </a:r>
                      <a:endParaRPr lang="ru-RU" sz="10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1043056" rtl="0" eaLnBrk="1" latinLnBrk="0" hangingPunct="1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0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  <a:sym typeface="Avenir Book"/>
                        </a:rPr>
                        <a:t>УНИКАЛЬНОСТЬ </a:t>
                      </a:r>
                      <a:endParaRPr lang="ru-RU" sz="10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1043056" rtl="0" eaLnBrk="1" latinLnBrk="0" hangingPunct="1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0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  <a:sym typeface="Avenir Book"/>
                        </a:rPr>
                        <a:t>СРОК</a:t>
                      </a:r>
                      <a:r>
                        <a:rPr lang="ru-RU" sz="1000" b="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  <a:sym typeface="Avenir Book"/>
                        </a:rPr>
                        <a:t> </a:t>
                      </a:r>
                      <a:r>
                        <a:rPr lang="ru-RU" sz="10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  <a:sym typeface="Avenir Book"/>
                        </a:rPr>
                        <a:t>ПРИОБРЕТЕНИЯ</a:t>
                      </a:r>
                      <a:endParaRPr lang="ru-RU" sz="10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  <a:sym typeface="Avenir Book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10430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Знания + Технологии</a:t>
                      </a: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STMS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Контроль качества.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10430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Знания + Технологии</a:t>
                      </a: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Эффективная логистика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ПО, приложение по логистике, позволяющее эффективно вести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доставку 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нет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1043056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Инфраструктурные</a:t>
                      </a:r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Центральное месторасположение головного офиса.</a:t>
                      </a: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Площадь Восстания – центр СПб.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нет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774" marR="907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Временные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 лет на рынке.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Основана в 2001 г., одна из первых.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нет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Временные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Прием заказов 24/7.</a:t>
                      </a: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Личный кабинет, операторская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служба.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1043056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Материальные</a:t>
                      </a:r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Отсутствие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заемных ДС.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Стабильность, финансовая независимость.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нет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1043056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Знания</a:t>
                      </a:r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Наличие своего ПО, позволяющее оптимизировать все бизнес-процессы.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ВИС, собственное ПО.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601095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1043056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Достижимый</a:t>
                      </a:r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Экспертиза в </a:t>
                      </a: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IT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согласно продаже новых услуг/продуктов.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Наличие специалистов внутри компании/партнеров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с экспертизой.</a:t>
                      </a: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68596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1043056" rtl="0" eaLnBrk="1" fontAlgn="b" latinLnBrk="0" hangingPunct="1"/>
                      <a:r>
                        <a:rPr 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PR</a:t>
                      </a:r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Сайт компании.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Наличие качественно лучшего и удобного сайта, чем у конкурентов.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нет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030138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1043056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Знания</a:t>
                      </a:r>
                      <a:endParaRPr lang="ru-RU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Система обучения новых сотрудников.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Быстрая адаптация, быстрый результат, единые критерии к качеству обслуживания.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нет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293" marR="90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54669366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0802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7A2B22E-857C-439A-88C9-DE1A32345DF3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CLEVER </a:t>
            </a:r>
            <a:r>
              <a:rPr lang="ru-RU" dirty="0" smtClean="0"/>
              <a:t>ОФИС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360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sz="1600" b="1" dirty="0"/>
              <a:t>Название рынка: </a:t>
            </a:r>
            <a:r>
              <a:rPr lang="ru-RU" sz="1600" dirty="0"/>
              <a:t>ПО для офисов ( </a:t>
            </a:r>
            <a:r>
              <a:rPr lang="en-US" sz="1600" dirty="0"/>
              <a:t>CRM </a:t>
            </a:r>
            <a:r>
              <a:rPr lang="ru-RU" sz="1600" dirty="0"/>
              <a:t>системы) </a:t>
            </a:r>
            <a:endParaRPr lang="ru-RU" sz="1600" dirty="0" smtClean="0"/>
          </a:p>
          <a:p>
            <a:r>
              <a:rPr lang="ru-RU" sz="1600" b="1" dirty="0" smtClean="0"/>
              <a:t>Товарная </a:t>
            </a:r>
            <a:r>
              <a:rPr lang="ru-RU" sz="1600" b="1" dirty="0"/>
              <a:t>категория: </a:t>
            </a:r>
            <a:r>
              <a:rPr lang="en-US" sz="1600" dirty="0" smtClean="0"/>
              <a:t>B2B</a:t>
            </a:r>
            <a:endParaRPr lang="ru-RU" sz="1600" b="1" dirty="0"/>
          </a:p>
          <a:p>
            <a:r>
              <a:rPr lang="ru-RU" sz="1600" b="1" dirty="0"/>
              <a:t>Клиенты : </a:t>
            </a:r>
          </a:p>
          <a:p>
            <a:r>
              <a:rPr lang="ru-RU" sz="1600" dirty="0"/>
              <a:t>1 этап  </a:t>
            </a:r>
            <a:r>
              <a:rPr lang="ru-RU" sz="1600" b="1" dirty="0"/>
              <a:t>- </a:t>
            </a:r>
            <a:r>
              <a:rPr lang="ru-RU" sz="1600" dirty="0"/>
              <a:t>региональные партнеры «Венета систем» в регионах. </a:t>
            </a:r>
          </a:p>
          <a:p>
            <a:r>
              <a:rPr lang="ru-RU" sz="1600" dirty="0"/>
              <a:t>2 этап – региональные офисы обслуживания, имеющие сходные бизнес-процессы: ведение единой базы клиентов - заказ продукта – доставка – формирование документов.</a:t>
            </a:r>
          </a:p>
          <a:p>
            <a:r>
              <a:rPr lang="ru-RU" sz="1600" dirty="0"/>
              <a:t> </a:t>
            </a:r>
          </a:p>
          <a:p>
            <a:r>
              <a:rPr lang="ru-RU" sz="1600" b="1" dirty="0"/>
              <a:t>Продукт:  </a:t>
            </a:r>
            <a:r>
              <a:rPr lang="ru-RU" sz="1600" b="1" dirty="0" smtClean="0"/>
              <a:t>Технология </a:t>
            </a:r>
            <a:r>
              <a:rPr lang="en-US" sz="1600" b="1" dirty="0" smtClean="0"/>
              <a:t>Clever </a:t>
            </a:r>
            <a:r>
              <a:rPr lang="ru-RU" sz="1600" b="1" dirty="0" smtClean="0"/>
              <a:t>офис  -  </a:t>
            </a:r>
            <a:r>
              <a:rPr lang="ru-RU" sz="1600" dirty="0" smtClean="0"/>
              <a:t>сервис </a:t>
            </a:r>
            <a:r>
              <a:rPr lang="ru-RU" sz="1600" dirty="0"/>
              <a:t>по </a:t>
            </a:r>
            <a:r>
              <a:rPr lang="ru-RU" sz="1600" dirty="0" smtClean="0"/>
              <a:t>бесперебойной печати, </a:t>
            </a:r>
            <a:r>
              <a:rPr lang="ru-RU" sz="1600" dirty="0"/>
              <a:t>оптимизации </a:t>
            </a:r>
            <a:r>
              <a:rPr lang="ru-RU" sz="1600" dirty="0" err="1"/>
              <a:t>костов</a:t>
            </a:r>
            <a:r>
              <a:rPr lang="ru-RU" sz="1600" dirty="0"/>
              <a:t>. Управление </a:t>
            </a:r>
            <a:r>
              <a:rPr lang="ru-RU" sz="1600" dirty="0" err="1"/>
              <a:t>костами</a:t>
            </a:r>
            <a:r>
              <a:rPr lang="ru-RU" sz="1600" dirty="0"/>
              <a:t> в области логистики, склада, клиентской базы, телефонии, расходов на рабочие места</a:t>
            </a:r>
            <a:r>
              <a:rPr lang="ru-RU" sz="1600" dirty="0" smtClean="0"/>
              <a:t>.</a:t>
            </a:r>
            <a:endParaRPr lang="ru-RU" sz="1600" dirty="0"/>
          </a:p>
          <a:p>
            <a:endParaRPr lang="ru-RU" sz="1600" dirty="0"/>
          </a:p>
          <a:p>
            <a:r>
              <a:rPr lang="ru-RU" sz="1600" b="1" dirty="0"/>
              <a:t>В продукт входит</a:t>
            </a:r>
            <a:r>
              <a:rPr lang="ru-RU" sz="1600" b="1" dirty="0" smtClean="0"/>
              <a:t>:</a:t>
            </a:r>
            <a:endParaRPr lang="ru-RU" sz="1600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/>
              <a:t>аудит </a:t>
            </a:r>
            <a:r>
              <a:rPr lang="ru-RU" sz="1600" dirty="0" smtClean="0"/>
              <a:t>ситуации;</a:t>
            </a:r>
            <a:endParaRPr lang="ru-RU" sz="16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/>
              <a:t>Внедрение ПО ( 6 программных продуктов), позволяющее автоматизировать процессы заказа продукции клиентом и получение заявки партнером, отслеживание статуса готовности продукта, </a:t>
            </a:r>
            <a:r>
              <a:rPr lang="ru-RU" sz="1600" dirty="0" smtClean="0"/>
              <a:t>организация эффективной логистики </a:t>
            </a:r>
            <a:r>
              <a:rPr lang="ru-RU" sz="1600" dirty="0"/>
              <a:t>и </a:t>
            </a:r>
            <a:r>
              <a:rPr lang="ru-RU" sz="1600" dirty="0" smtClean="0"/>
              <a:t>своевременное формирование </a:t>
            </a:r>
            <a:r>
              <a:rPr lang="ru-RU" sz="1600" dirty="0"/>
              <a:t>документов.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/>
              <a:t>Консалтинг на этапе </a:t>
            </a:r>
            <a:r>
              <a:rPr lang="ru-RU" sz="1600" dirty="0" smtClean="0"/>
              <a:t>внедрения. </a:t>
            </a:r>
            <a:r>
              <a:rPr lang="ru-RU" sz="1600" dirty="0"/>
              <a:t>В</a:t>
            </a:r>
            <a:r>
              <a:rPr lang="ru-RU" sz="1600" dirty="0" smtClean="0"/>
              <a:t>ыезд </a:t>
            </a:r>
            <a:r>
              <a:rPr lang="ru-RU" sz="1600" dirty="0"/>
              <a:t>специалиста и наладка работы ПО на старте и </a:t>
            </a:r>
            <a:r>
              <a:rPr lang="ru-RU" sz="1600" dirty="0" smtClean="0"/>
              <a:t>поддержка в дальнейшем.</a:t>
            </a:r>
            <a:endParaRPr lang="ru-RU" sz="16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/>
              <a:t>Обслуживание партнеров продуктом «Венета Систем</a:t>
            </a:r>
            <a:r>
              <a:rPr lang="ru-RU" sz="1600" dirty="0" smtClean="0"/>
              <a:t>» на 1 этапе.  </a:t>
            </a:r>
            <a:endParaRPr lang="ru-RU" sz="1600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ПРОДУКТ- </a:t>
            </a:r>
            <a:r>
              <a:rPr lang="en-US" dirty="0" smtClean="0"/>
              <a:t>CLEVER </a:t>
            </a:r>
            <a:r>
              <a:rPr lang="ru-RU" dirty="0" smtClean="0"/>
              <a:t>ОФИС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7A2B22E-857C-439A-88C9-DE1A32345DF3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503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ru-RU" dirty="0" smtClean="0"/>
              <a:t>КОДОВЫЕ ЗАМКИ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85433079"/>
              </p:ext>
            </p:extLst>
          </p:nvPr>
        </p:nvGraphicFramePr>
        <p:xfrm>
          <a:off x="306388" y="1350963"/>
          <a:ext cx="10080738" cy="3746827"/>
        </p:xfrm>
        <a:graphic>
          <a:graphicData uri="http://schemas.openxmlformats.org/drawingml/2006/table">
            <a:tbl>
              <a:tblPr firstRow="1">
                <a:tableStyleId>{5DA37D80-6434-44D0-A028-1B22A696006F}</a:tableStyleId>
              </a:tblPr>
              <a:tblGrid>
                <a:gridCol w="168012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8012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8012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8012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8012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68012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63547">
                <a:tc>
                  <a:txBody>
                    <a:bodyPr/>
                    <a:lstStyle/>
                    <a:p>
                      <a:pPr marL="0" algn="ctr" defTabSz="1043056" rtl="0" eaLnBrk="1" fontAlgn="b" latinLnBrk="0" hangingPunct="1"/>
                      <a:r>
                        <a:rPr lang="ru-RU" sz="1200" b="0" kern="1200" dirty="0" smtClean="0">
                          <a:solidFill>
                            <a:schemeClr val="bg1"/>
                          </a:solidFill>
                        </a:rPr>
                        <a:t>ЦА</a:t>
                      </a:r>
                      <a:endParaRPr lang="ru-RU" sz="12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43056" rtl="0" eaLnBrk="1" fontAlgn="b" latinLnBrk="0" hangingPunct="1"/>
                      <a:r>
                        <a:rPr lang="ru-RU" sz="1200" b="0" kern="1200" dirty="0" smtClean="0">
                          <a:solidFill>
                            <a:schemeClr val="bg1"/>
                          </a:solidFill>
                        </a:rPr>
                        <a:t>МОТИВ</a:t>
                      </a:r>
                      <a:endParaRPr lang="ru-RU" sz="12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43056" rtl="0" eaLnBrk="1" fontAlgn="b" latinLnBrk="0" hangingPunct="1"/>
                      <a:r>
                        <a:rPr lang="ru-RU" sz="1200" b="0" kern="1200" dirty="0" smtClean="0">
                          <a:solidFill>
                            <a:schemeClr val="bg1"/>
                          </a:solidFill>
                        </a:rPr>
                        <a:t>КР.ВЫБОРА </a:t>
                      </a:r>
                      <a:endParaRPr lang="ru-RU" sz="12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43056" rtl="0" eaLnBrk="1" fontAlgn="b" latinLnBrk="0" hangingPunct="1"/>
                      <a:r>
                        <a:rPr lang="ru-RU" sz="1200" b="0" kern="1200" dirty="0" smtClean="0">
                          <a:solidFill>
                            <a:schemeClr val="bg1"/>
                          </a:solidFill>
                        </a:rPr>
                        <a:t>КАЧ.  Х-КА</a:t>
                      </a:r>
                      <a:endParaRPr lang="ru-RU" sz="12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43056" rtl="0" eaLnBrk="1" fontAlgn="b" latinLnBrk="0" hangingPunct="1"/>
                      <a:r>
                        <a:rPr lang="ru-RU" sz="1200" b="0" kern="1200" dirty="0" smtClean="0">
                          <a:solidFill>
                            <a:schemeClr val="bg1"/>
                          </a:solidFill>
                        </a:rPr>
                        <a:t>УТП</a:t>
                      </a:r>
                      <a:endParaRPr lang="ru-RU" sz="12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43056" rtl="0" eaLnBrk="1" fontAlgn="b" latinLnBrk="0" hangingPunct="1"/>
                      <a:r>
                        <a:rPr lang="ru-RU" sz="1200" b="0" kern="1200" dirty="0" smtClean="0">
                          <a:solidFill>
                            <a:schemeClr val="bg1"/>
                          </a:solidFill>
                        </a:rPr>
                        <a:t>РЕСУРС </a:t>
                      </a:r>
                      <a:endParaRPr lang="ru-RU" sz="12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B6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84960">
                <a:tc>
                  <a:txBody>
                    <a:bodyPr/>
                    <a:lstStyle/>
                    <a:p>
                      <a:pPr algn="ctr"/>
                      <a:r>
                        <a:rPr lang="ru-RU" sz="1300" b="0" dirty="0" smtClean="0">
                          <a:latin typeface="+mn-lt"/>
                        </a:rPr>
                        <a:t>Уставший</a:t>
                      </a:r>
                      <a:r>
                        <a:rPr lang="ru-RU" sz="1300" b="0" baseline="0" dirty="0" smtClean="0">
                          <a:latin typeface="+mn-lt"/>
                        </a:rPr>
                        <a:t> ИП, партнер Венета Систем</a:t>
                      </a:r>
                      <a:endParaRPr lang="ru-RU" sz="1300" b="0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0" dirty="0" smtClean="0">
                          <a:latin typeface="+mn-lt"/>
                        </a:rPr>
                        <a:t>Освободить время</a:t>
                      </a:r>
                      <a:endParaRPr lang="ru-RU" sz="1300" b="0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/>
                        <a:t>Оптимизация процессов </a:t>
                      </a:r>
                    </a:p>
                    <a:p>
                      <a:pPr algn="ctr"/>
                      <a:endParaRPr lang="ru-RU" sz="1300" b="0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/>
                        <a:t>6 программных продуктов,</a:t>
                      </a:r>
                      <a:r>
                        <a:rPr lang="ru-RU" sz="1300" baseline="0" dirty="0" smtClean="0"/>
                        <a:t> по оптимизации всех существующих в вашем бизнесе бизнес-процессов.</a:t>
                      </a:r>
                      <a:endParaRPr lang="ru-RU" sz="1300" dirty="0" smtClean="0"/>
                    </a:p>
                    <a:p>
                      <a:pPr algn="ctr"/>
                      <a:endParaRPr lang="ru-RU" sz="1300" b="1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0" dirty="0" smtClean="0">
                          <a:latin typeface="+mn-lt"/>
                        </a:rPr>
                        <a:t>Готовое</a:t>
                      </a:r>
                      <a:r>
                        <a:rPr lang="ru-RU" sz="1300" b="0" baseline="0" dirty="0" smtClean="0">
                          <a:latin typeface="+mn-lt"/>
                        </a:rPr>
                        <a:t> решение для вашего текущего бизнеса, которое сэкономит до 50% вашего времени!</a:t>
                      </a:r>
                      <a:endParaRPr lang="ru-RU" sz="1300" b="0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0" dirty="0" smtClean="0">
                          <a:latin typeface="+mn-lt"/>
                        </a:rPr>
                        <a:t>Существующая технология управления бизнес-процессами в «Венете Систем»</a:t>
                      </a:r>
                      <a:endParaRPr lang="ru-RU" sz="1300" b="0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98320">
                <a:tc>
                  <a:txBody>
                    <a:bodyPr/>
                    <a:lstStyle/>
                    <a:p>
                      <a:pPr algn="ctr"/>
                      <a:r>
                        <a:rPr lang="ru-RU" sz="1300" b="0" dirty="0" smtClean="0">
                          <a:latin typeface="+mn-lt"/>
                        </a:rPr>
                        <a:t>Бодрый партнер Венета Систем</a:t>
                      </a:r>
                      <a:endParaRPr lang="ru-RU" sz="1300" b="0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0" dirty="0" smtClean="0">
                          <a:latin typeface="+mn-lt"/>
                        </a:rPr>
                        <a:t>Развитие</a:t>
                      </a:r>
                      <a:endParaRPr lang="ru-RU" sz="1300" b="0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0" dirty="0" smtClean="0">
                          <a:latin typeface="+mn-lt"/>
                        </a:rPr>
                        <a:t>Лучший</a:t>
                      </a:r>
                      <a:r>
                        <a:rPr lang="ru-RU" sz="1300" b="0" baseline="0" dirty="0" smtClean="0">
                          <a:latin typeface="+mn-lt"/>
                        </a:rPr>
                        <a:t> пример на рынке </a:t>
                      </a:r>
                      <a:endParaRPr lang="ru-RU" sz="1300" b="0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/>
                        <a:t>1% рекламаций,</a:t>
                      </a:r>
                      <a:r>
                        <a:rPr lang="ru-RU" sz="1300" baseline="0" dirty="0" smtClean="0"/>
                        <a:t> до 4 000 000 р обслуживает один аккаунт.</a:t>
                      </a:r>
                      <a:endParaRPr lang="ru-RU" sz="1300" dirty="0" smtClean="0"/>
                    </a:p>
                    <a:p>
                      <a:pPr algn="ctr"/>
                      <a:endParaRPr lang="ru-RU" sz="1300" b="1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0" dirty="0" smtClean="0">
                          <a:latin typeface="+mn-lt"/>
                        </a:rPr>
                        <a:t>Хочешь стать самым успешным</a:t>
                      </a:r>
                      <a:r>
                        <a:rPr lang="ru-RU" sz="1300" b="0" baseline="0" dirty="0" smtClean="0">
                          <a:latin typeface="+mn-lt"/>
                        </a:rPr>
                        <a:t> бизнесом по восстановлению картриджей  в своем регионе – мы поможем! </a:t>
                      </a:r>
                      <a:endParaRPr lang="ru-RU" sz="1300" b="0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0" dirty="0" smtClean="0">
                          <a:latin typeface="+mn-lt"/>
                        </a:rPr>
                        <a:t>Опыт</a:t>
                      </a:r>
                      <a:r>
                        <a:rPr lang="ru-RU" sz="1300" b="0" baseline="0" dirty="0" smtClean="0">
                          <a:latin typeface="+mn-lt"/>
                        </a:rPr>
                        <a:t> и репутация Венета Систем</a:t>
                      </a:r>
                      <a:endParaRPr lang="ru-RU" sz="1300" b="0" dirty="0">
                        <a:latin typeface="+mn-lt"/>
                      </a:endParaRPr>
                    </a:p>
                  </a:txBody>
                  <a:tcPr marL="91450" marR="914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952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ПИРАМИДА ПОЗИЦИОНИРОВАНИЯ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3"/>
          </p:nvPr>
        </p:nvSpPr>
        <p:spPr>
          <a:xfrm flipH="1">
            <a:off x="10073547" y="7201011"/>
            <a:ext cx="339406" cy="315915"/>
          </a:xfrm>
          <a:prstGeom prst="rect">
            <a:avLst/>
          </a:prstGeom>
        </p:spPr>
        <p:txBody>
          <a:bodyPr/>
          <a:lstStyle/>
          <a:p>
            <a:fld id="{97A2B22E-857C-439A-88C9-DE1A32345DF3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8"/>
          </p:nvPr>
        </p:nvSpPr>
        <p:spPr>
          <a:xfrm>
            <a:off x="3636855" y="1688744"/>
            <a:ext cx="3497468" cy="866016"/>
          </a:xfrm>
        </p:spPr>
        <p:txBody>
          <a:bodyPr/>
          <a:lstStyle/>
          <a:p>
            <a:r>
              <a:rPr lang="en-US" dirty="0" smtClean="0"/>
              <a:t>CLEVER </a:t>
            </a:r>
            <a:r>
              <a:rPr lang="ru-RU" dirty="0" smtClean="0"/>
              <a:t>ОФИС</a:t>
            </a:r>
            <a:r>
              <a:rPr lang="en-US" dirty="0" smtClean="0"/>
              <a:t> – </a:t>
            </a:r>
            <a:r>
              <a:rPr lang="ru-RU" dirty="0" smtClean="0"/>
              <a:t>ПРОВЕРЕННАЯ ТЕХНОЛОГИЯ АВТОМАТИЗАЦИИ (ОПТИМИЗАЦИИ) БИЗНЕСА (на рынке бесперебойной печати и др.) </a:t>
            </a:r>
            <a:endParaRPr lang="ru-RU" dirty="0"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ru-RU" dirty="0" smtClean="0"/>
              <a:t>Оптимизация процессов. </a:t>
            </a:r>
            <a:endParaRPr lang="ru-RU" dirty="0"/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ru-RU" dirty="0" smtClean="0"/>
              <a:t>Лучший пример на рынке.</a:t>
            </a:r>
            <a:endParaRPr lang="ru-RU" dirty="0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ru-RU" dirty="0" smtClean="0"/>
              <a:t>6 программных продуктов.</a:t>
            </a:r>
          </a:p>
          <a:p>
            <a:endParaRPr lang="ru-RU" dirty="0"/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ru-RU" dirty="0"/>
              <a:t>1% рекламаций, до </a:t>
            </a:r>
            <a:r>
              <a:rPr lang="ru-RU" dirty="0" smtClean="0"/>
              <a:t>4 000 </a:t>
            </a:r>
            <a:r>
              <a:rPr lang="ru-RU" dirty="0"/>
              <a:t>000 р обслуживает один аккаунт.</a:t>
            </a:r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ru-RU" dirty="0" smtClean="0"/>
              <a:t>ПО </a:t>
            </a:r>
            <a:endParaRPr lang="ru-RU" dirty="0"/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ru-RU" dirty="0" smtClean="0"/>
              <a:t>Опыт, репутация Венета Систем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673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Другая 6">
      <a:dk1>
        <a:srgbClr val="020202"/>
      </a:dk1>
      <a:lt1>
        <a:sysClr val="window" lastClr="FFFFFF"/>
      </a:lt1>
      <a:dk2>
        <a:srgbClr val="199ED7"/>
      </a:dk2>
      <a:lt2>
        <a:srgbClr val="FFFFFF"/>
      </a:lt2>
      <a:accent1>
        <a:srgbClr val="7F8C8D"/>
      </a:accent1>
      <a:accent2>
        <a:srgbClr val="BDC3C7"/>
      </a:accent2>
      <a:accent3>
        <a:srgbClr val="1B71C1"/>
      </a:accent3>
      <a:accent4>
        <a:srgbClr val="34495E"/>
      </a:accent4>
      <a:accent5>
        <a:srgbClr val="2ECC71"/>
      </a:accent5>
      <a:accent6>
        <a:srgbClr val="1ABC9C"/>
      </a:accent6>
      <a:hlink>
        <a:srgbClr val="010203"/>
      </a:hlink>
      <a:folHlink>
        <a:srgbClr val="010203"/>
      </a:folHlink>
    </a:clrScheme>
    <a:fontScheme name="Другая 10">
      <a:majorFont>
        <a:latin typeface="Franklin Gothic Medium"/>
        <a:ea typeface="Avenir Next Ultra Light"/>
        <a:cs typeface="Avenir Next Ultra Light"/>
      </a:majorFont>
      <a:minorFont>
        <a:latin typeface="Franklin Gothic Medium"/>
        <a:ea typeface="Avenir Next Ultra Light"/>
        <a:cs typeface="Avenir Next Ultra Light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8015</TotalTime>
  <Words>3478</Words>
  <Application>Microsoft Office PowerPoint</Application>
  <PresentationFormat>Произвольный</PresentationFormat>
  <Paragraphs>509</Paragraphs>
  <Slides>38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Тема Office</vt:lpstr>
      <vt:lpstr>ОТЧЕТ</vt:lpstr>
      <vt:lpstr>ВВОДНЫЕ ДАННЫЕ</vt:lpstr>
      <vt:lpstr>ТРЕНДЫ PESTLE АНАЛИЗ</vt:lpstr>
      <vt:lpstr>РЕСУРСЫ «ВЕНЕТА СИСТЕМ»</vt:lpstr>
      <vt:lpstr>РЕСУРСЫ «ВЕНЕТА СИСТЕМ»</vt:lpstr>
      <vt:lpstr>CLEVER ОФИС</vt:lpstr>
      <vt:lpstr>ПРОДУКТ- CLEVER ОФИС</vt:lpstr>
      <vt:lpstr>КОДОВЫЕ ЗАМКИ</vt:lpstr>
      <vt:lpstr>ПИРАМИДА ПОЗИЦИОНИРОВАНИЯ</vt:lpstr>
      <vt:lpstr>ПЛАТФОРМА БРЕНДА </vt:lpstr>
      <vt:lpstr>BIG IDEA</vt:lpstr>
      <vt:lpstr>SINGLE MINDED PROPOSITION</vt:lpstr>
      <vt:lpstr>SINGLE MINDED PROPOSITION</vt:lpstr>
      <vt:lpstr>SINGLE MINDED PROPOSITION</vt:lpstr>
      <vt:lpstr>CLEVER СТАНДАРТ</vt:lpstr>
      <vt:lpstr>ТЕХНОЛОГИЯ CLEVER СТАНДАРТ</vt:lpstr>
      <vt:lpstr>КОДОВЫЕ ЗАМКИ</vt:lpstr>
      <vt:lpstr>ПИРАМИДА ПОЗИЦИОНИРОВАНИЯ</vt:lpstr>
      <vt:lpstr>ПЛАТФОРМА БРЕНДА </vt:lpstr>
      <vt:lpstr>BIG IDEA</vt:lpstr>
      <vt:lpstr>SINGLE MINDED PROPOSITION</vt:lpstr>
      <vt:lpstr>SINGLE MINDED PROPOSITION</vt:lpstr>
      <vt:lpstr>SINGLE MINDED PROPOSITION</vt:lpstr>
      <vt:lpstr>КАНАЛЫ И ТОЧКИ КОММУНИКАЦИИ</vt:lpstr>
      <vt:lpstr>CLEVER - IT</vt:lpstr>
      <vt:lpstr>ПРОДУКТ- CLEVER-IT</vt:lpstr>
      <vt:lpstr>КОДОВЫЕ ЗАМКИ</vt:lpstr>
      <vt:lpstr>ПИРАМИДА ПОЗИЦИОНИРОВАНИЯ</vt:lpstr>
      <vt:lpstr>BIG IDEA</vt:lpstr>
      <vt:lpstr>SINGLE MINDED PROPOSITION</vt:lpstr>
      <vt:lpstr>SINGLE MINDED PROPOSITION</vt:lpstr>
      <vt:lpstr>SINGLE MINDED PROPOSITION</vt:lpstr>
      <vt:lpstr>SINGLE MINDED PROPOSITION</vt:lpstr>
      <vt:lpstr>SINGLE MINDED PROPOSITION</vt:lpstr>
      <vt:lpstr>SINGLE MINDED PROPOSITION</vt:lpstr>
      <vt:lpstr>ВЫВОДЫ</vt:lpstr>
      <vt:lpstr>КОМПАНИЯ CLEVER BROS. </vt:lpstr>
      <vt:lpstr>СУТЬ (ВЫВОД)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Vera Stelmakh</dc:creator>
  <cp:lastModifiedBy>oem</cp:lastModifiedBy>
  <cp:revision>784</cp:revision>
  <cp:lastPrinted>2016-08-22T12:57:00Z</cp:lastPrinted>
  <dcterms:created xsi:type="dcterms:W3CDTF">2015-10-13T10:08:23Z</dcterms:created>
  <dcterms:modified xsi:type="dcterms:W3CDTF">2016-09-22T22:04:09Z</dcterms:modified>
</cp:coreProperties>
</file>