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666" r:id="rId2"/>
    <p:sldId id="667" r:id="rId3"/>
    <p:sldId id="668" r:id="rId4"/>
    <p:sldId id="709" r:id="rId5"/>
    <p:sldId id="711" r:id="rId6"/>
    <p:sldId id="710" r:id="rId7"/>
    <p:sldId id="708" r:id="rId8"/>
    <p:sldId id="671" r:id="rId9"/>
    <p:sldId id="681" r:id="rId10"/>
    <p:sldId id="706" r:id="rId11"/>
    <p:sldId id="704" r:id="rId12"/>
    <p:sldId id="675" r:id="rId13"/>
    <p:sldId id="703" r:id="rId14"/>
    <p:sldId id="676" r:id="rId15"/>
    <p:sldId id="677" r:id="rId16"/>
    <p:sldId id="679" r:id="rId17"/>
    <p:sldId id="680" r:id="rId18"/>
    <p:sldId id="707" r:id="rId1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FF3300"/>
    <a:srgbClr val="DDDDDD"/>
    <a:srgbClr val="C00000"/>
    <a:srgbClr val="4D4D4D"/>
    <a:srgbClr val="5F5F5F"/>
    <a:srgbClr val="77777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97508" autoAdjust="0"/>
  </p:normalViewPr>
  <p:slideViewPr>
    <p:cSldViewPr snapToGrid="0">
      <p:cViewPr varScale="1">
        <p:scale>
          <a:sx n="69" d="100"/>
          <a:sy n="69" d="100"/>
        </p:scale>
        <p:origin x="-6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5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431"/>
            <a:ext cx="294618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9431"/>
            <a:ext cx="294618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9D06B-C60F-46BC-9F71-580B7944690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502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spcBef>
                <a:spcPct val="25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spcBef>
                <a:spcPct val="25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88BF29-21EB-4D65-B823-F6B0338096CB}" type="datetimeFigureOut">
              <a:rPr lang="ru-RU"/>
              <a:pPr>
                <a:defRPr/>
              </a:pPr>
              <a:t>06.07.2012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305"/>
            <a:ext cx="5438140" cy="4466907"/>
          </a:xfrm>
          <a:prstGeom prst="rect">
            <a:avLst/>
          </a:prstGeom>
        </p:spPr>
        <p:txBody>
          <a:bodyPr vert="horz" lIns="91486" tIns="45743" rIns="91486" bIns="457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spcBef>
                <a:spcPct val="25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spcBef>
                <a:spcPct val="2500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5B1D71-8269-425F-A6F8-2580BE99B0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70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55A0B9-3570-4E7F-840D-497DB4D66589}" type="slidenum">
              <a:rPr lang="ru-RU" smtClean="0">
                <a:latin typeface="Arial" charset="0"/>
                <a:cs typeface="Arial" charset="0"/>
              </a:rPr>
              <a:pPr/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xfrm>
            <a:off x="906357" y="4717631"/>
            <a:ext cx="4984962" cy="446597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B1D71-8269-425F-A6F8-2580BE99B00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3"/>
          <p:cNvSpPr txBox="1">
            <a:spLocks noChangeArrowheads="1"/>
          </p:cNvSpPr>
          <p:nvPr userDrawn="1"/>
        </p:nvSpPr>
        <p:spPr bwMode="auto">
          <a:xfrm>
            <a:off x="0" y="5451475"/>
            <a:ext cx="9144000" cy="1970088"/>
          </a:xfrm>
          <a:prstGeom prst="rect">
            <a:avLst/>
          </a:prstGeom>
          <a:solidFill>
            <a:srgbClr val="ADADAD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MANAGEMENT &amp; IT CONSULTING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Competence. Experience. Solutions</a:t>
            </a:r>
          </a:p>
          <a:p>
            <a:pPr>
              <a:spcBef>
                <a:spcPct val="50000"/>
              </a:spcBef>
              <a:defRPr/>
            </a:pPr>
            <a:endParaRPr lang="de-DE" dirty="0"/>
          </a:p>
          <a:p>
            <a:pPr algn="ctr">
              <a:spcBef>
                <a:spcPct val="50000"/>
              </a:spcBef>
              <a:defRPr/>
            </a:pP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dirty="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2179638" y="6889750"/>
            <a:ext cx="1587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32513" y="-1327150"/>
            <a:ext cx="3016250" cy="1139825"/>
          </a:xfrm>
          <a:prstGeom prst="rect">
            <a:avLst/>
          </a:prstGeom>
          <a:noFill/>
          <a:ln w="9525" algn="ctr">
            <a:solidFill>
              <a:srgbClr val="5A707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>Indications in green = Live content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Indications in white  = Edit  in master</a:t>
            </a:r>
            <a:endParaRPr lang="en-US" altLang="en-US" sz="1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bg2"/>
                </a:solidFill>
              </a:rPr>
              <a:t>Indications in blue    = Locked elements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Indications in black   = Optional elements</a:t>
            </a: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V="1">
            <a:off x="7513638" y="6889750"/>
            <a:ext cx="1587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black">
          <a:xfrm>
            <a:off x="6659563" y="6270625"/>
            <a:ext cx="2214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altLang="en-US" sz="1000" dirty="0">
                <a:solidFill>
                  <a:srgbClr val="4D4D4D"/>
                </a:solidFill>
              </a:rPr>
              <a:t>© ALPE consulting</a:t>
            </a:r>
            <a:endParaRPr lang="ru-RU" altLang="en-US" sz="1000" dirty="0">
              <a:solidFill>
                <a:srgbClr val="4D4D4D"/>
              </a:solidFill>
            </a:endParaRPr>
          </a:p>
          <a:p>
            <a:pPr algn="r" eaLnBrk="0" hangingPunct="0">
              <a:defRPr/>
            </a:pPr>
            <a:r>
              <a:rPr lang="ru-RU" altLang="en-US" sz="1000" dirty="0" smtClean="0">
                <a:solidFill>
                  <a:srgbClr val="4D4D4D"/>
                </a:solidFill>
              </a:rPr>
              <a:t>2012г</a:t>
            </a:r>
            <a:r>
              <a:rPr lang="ru-RU" altLang="en-US" sz="1000" dirty="0">
                <a:solidFill>
                  <a:srgbClr val="4D4D4D"/>
                </a:solidFill>
              </a:rPr>
              <a:t>.</a:t>
            </a:r>
            <a:endParaRPr lang="en-US" altLang="en-US" sz="1000" dirty="0">
              <a:solidFill>
                <a:srgbClr val="4D4D4D"/>
              </a:solidFill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0" y="-646113"/>
            <a:ext cx="55832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</a:rPr>
              <a:t>Template release: November 2007</a:t>
            </a:r>
            <a:br>
              <a:rPr lang="en-US" altLang="en-US" sz="1600" b="1" dirty="0">
                <a:solidFill>
                  <a:schemeClr val="tx1"/>
                </a:solidFill>
              </a:rPr>
            </a:br>
            <a:r>
              <a:rPr lang="en-US" altLang="en-US" sz="1600" b="1" dirty="0">
                <a:solidFill>
                  <a:schemeClr val="tx1"/>
                </a:solidFill>
              </a:rPr>
              <a:t>For the latest, go to rules section</a:t>
            </a:r>
          </a:p>
        </p:txBody>
      </p:sp>
      <p:sp>
        <p:nvSpPr>
          <p:cNvPr id="10" name="Text Box 72"/>
          <p:cNvSpPr txBox="1">
            <a:spLocks noChangeArrowheads="1"/>
          </p:cNvSpPr>
          <p:nvPr userDrawn="1"/>
        </p:nvSpPr>
        <p:spPr bwMode="auto">
          <a:xfrm>
            <a:off x="-2335213" y="3213100"/>
            <a:ext cx="2159000" cy="1195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>Presentation subtitle:</a:t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20pt Arial Regular, R77/G77/B77 </a:t>
            </a:r>
            <a:br>
              <a:rPr lang="en-US" altLang="en-US" sz="1200" dirty="0">
                <a:solidFill>
                  <a:srgbClr val="CCFF99"/>
                </a:solidFill>
              </a:rPr>
            </a:br>
            <a:endParaRPr lang="en-US" altLang="en-US" sz="1200" dirty="0">
              <a:solidFill>
                <a:srgbClr val="CCFF99"/>
              </a:solidFill>
            </a:endParaRP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>Recommended</a:t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maximum length: 2 lines</a:t>
            </a:r>
          </a:p>
        </p:txBody>
      </p:sp>
      <p:sp>
        <p:nvSpPr>
          <p:cNvPr id="11" name="Line 73"/>
          <p:cNvSpPr>
            <a:spLocks noChangeShapeType="1"/>
          </p:cNvSpPr>
          <p:nvPr userDrawn="1"/>
        </p:nvSpPr>
        <p:spPr bwMode="auto">
          <a:xfrm flipH="1">
            <a:off x="-857250" y="2114550"/>
            <a:ext cx="7858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12" name="Line 74"/>
          <p:cNvSpPr>
            <a:spLocks noChangeShapeType="1"/>
          </p:cNvSpPr>
          <p:nvPr userDrawn="1"/>
        </p:nvSpPr>
        <p:spPr bwMode="auto">
          <a:xfrm flipH="1">
            <a:off x="-590550" y="3352800"/>
            <a:ext cx="519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13" name="Text Box 75"/>
          <p:cNvSpPr txBox="1">
            <a:spLocks noChangeArrowheads="1"/>
          </p:cNvSpPr>
          <p:nvPr userDrawn="1"/>
        </p:nvSpPr>
        <p:spPr bwMode="auto">
          <a:xfrm>
            <a:off x="-2335213" y="1989138"/>
            <a:ext cx="2159000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>Presentation title:</a:t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24pt Arial Bold, R95/G95/B95</a:t>
            </a:r>
            <a:r>
              <a:rPr lang="en-US" altLang="en-US" sz="1200" dirty="0"/>
              <a:t> </a:t>
            </a: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Recommended maximum length:  2 lines</a:t>
            </a:r>
          </a:p>
        </p:txBody>
      </p:sp>
      <p:sp>
        <p:nvSpPr>
          <p:cNvPr id="14" name="Text Box 76"/>
          <p:cNvSpPr txBox="1">
            <a:spLocks noChangeArrowheads="1"/>
          </p:cNvSpPr>
          <p:nvPr userDrawn="1"/>
        </p:nvSpPr>
        <p:spPr bwMode="auto">
          <a:xfrm>
            <a:off x="2162175" y="7067550"/>
            <a:ext cx="4691063" cy="84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Confidentiality/date line: 13pt Arial Regular, R77/G77/B77</a:t>
            </a:r>
            <a:r>
              <a:rPr lang="en-US" altLang="en-US" sz="1200" dirty="0"/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/>
            </a:r>
            <a:br>
              <a:rPr lang="en-US" altLang="en-US" sz="1200" dirty="0">
                <a:solidFill>
                  <a:schemeClr val="tx1"/>
                </a:solidFill>
              </a:rPr>
            </a:br>
            <a:r>
              <a:rPr lang="en-US" altLang="en-US" sz="1200" dirty="0">
                <a:solidFill>
                  <a:schemeClr val="tx1"/>
                </a:solidFill>
              </a:rPr>
              <a:t>Maximum length: 1 line</a:t>
            </a: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Information separated by vertical strokes,</a:t>
            </a:r>
            <a:br>
              <a:rPr lang="en-US" altLang="en-US" sz="1200" dirty="0">
                <a:solidFill>
                  <a:schemeClr val="tx1"/>
                </a:solidFill>
              </a:rPr>
            </a:br>
            <a:r>
              <a:rPr lang="en-US" altLang="en-US" sz="1200" dirty="0">
                <a:solidFill>
                  <a:schemeClr val="tx1"/>
                </a:solidFill>
              </a:rPr>
              <a:t>with two spaces on either side</a:t>
            </a: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Disclaimer information may also be appear in this area.  Place flush left, aligned at bottom, 8-10pt Arial Regular, R77/G77/B77</a:t>
            </a:r>
          </a:p>
        </p:txBody>
      </p:sp>
      <p:sp>
        <p:nvSpPr>
          <p:cNvPr id="15" name="Text Box 77"/>
          <p:cNvSpPr txBox="1">
            <a:spLocks noChangeArrowheads="1"/>
          </p:cNvSpPr>
          <p:nvPr userDrawn="1"/>
        </p:nvSpPr>
        <p:spPr bwMode="auto">
          <a:xfrm>
            <a:off x="7513638" y="7072313"/>
            <a:ext cx="18494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5888" indent="-115888">
              <a:buFontTx/>
              <a:buChar char="•"/>
              <a:defRPr/>
            </a:pPr>
            <a:r>
              <a:rPr lang="en-US" altLang="en-US" sz="1200" dirty="0">
                <a:solidFill>
                  <a:schemeClr val="bg2"/>
                </a:solidFill>
              </a:rPr>
              <a:t>Copyright: 10pt Arial</a:t>
            </a:r>
            <a:br>
              <a:rPr lang="en-US" altLang="en-US" sz="1200" dirty="0">
                <a:solidFill>
                  <a:schemeClr val="bg2"/>
                </a:solidFill>
              </a:rPr>
            </a:br>
            <a:r>
              <a:rPr lang="en-US" altLang="en-US" sz="1200" dirty="0">
                <a:solidFill>
                  <a:schemeClr val="bg2"/>
                </a:solidFill>
              </a:rPr>
              <a:t>Regular, R77/G77/B77</a:t>
            </a:r>
          </a:p>
        </p:txBody>
      </p:sp>
      <p:pic>
        <p:nvPicPr>
          <p:cNvPr id="16" name="Picture 81" descr="PPT-BG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7" descr="Logo_Alpe Pantone186C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42988" y="2205038"/>
            <a:ext cx="6840537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Presentation Title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42988" y="3214688"/>
            <a:ext cx="6400800" cy="9350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 altLang="en-US"/>
              <a:t>Presentation Subtitle</a:t>
            </a:r>
            <a:br>
              <a:rPr lang="en-US" altLang="en-US"/>
            </a:br>
            <a:r>
              <a:rPr lang="en-US" altLang="en-US"/>
              <a:t>Subtitle Second 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97625" y="946150"/>
            <a:ext cx="1770063" cy="5141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84263" y="946150"/>
            <a:ext cx="5160962" cy="5141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E53BD-7FBD-4F5B-A654-59A5C8D97A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63" y="946150"/>
            <a:ext cx="6378575" cy="498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09663" y="1700213"/>
            <a:ext cx="3452812" cy="4387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700213"/>
            <a:ext cx="3452813" cy="4387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3F4045-662C-4078-B7D0-D8CB97177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63" y="946150"/>
            <a:ext cx="6378575" cy="498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09663" y="1700213"/>
            <a:ext cx="7058025" cy="43878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B489B-84B1-4CDD-BC10-8073CB146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3"/>
          <p:cNvSpPr>
            <a:spLocks noChangeArrowheads="1"/>
          </p:cNvSpPr>
          <p:nvPr userDrawn="1"/>
        </p:nvSpPr>
        <p:spPr bwMode="black">
          <a:xfrm>
            <a:off x="6742113" y="6626225"/>
            <a:ext cx="2214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altLang="en-US" sz="1000" dirty="0">
                <a:solidFill>
                  <a:srgbClr val="4D4D4D"/>
                </a:solidFill>
              </a:rPr>
              <a:t>© ALPE consulting</a:t>
            </a:r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black">
          <a:xfrm>
            <a:off x="3138488" y="6624638"/>
            <a:ext cx="2746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altLang="en-US" sz="1000" dirty="0">
                <a:solidFill>
                  <a:srgbClr val="4D4D4D"/>
                </a:solidFill>
              </a:rPr>
              <a:t>MANAGEMENT &amp; IT CONSULTING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9663" y="1700213"/>
            <a:ext cx="3452812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700213"/>
            <a:ext cx="34528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210238-8C5A-4222-AF3E-66A924170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E688F2-0C62-4F0B-B93C-D946C69B4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946139-DA7D-46CB-8CDA-BC44B6F3E2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5DB89A-73C2-407D-9F98-608B2682D0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A9B370-5AE3-4637-8952-F63B52F01F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F1AE6B-4A4B-448C-9567-D993349184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Logo_Alpe Pantone186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53988" y="6492875"/>
            <a:ext cx="1006475" cy="320675"/>
          </a:xfrm>
          <a:prstGeom prst="rect">
            <a:avLst/>
          </a:prstGeom>
        </p:spPr>
        <p:txBody>
          <a:bodyPr/>
          <a:lstStyle>
            <a:lvl1pPr>
              <a:spcBef>
                <a:spcPct val="25000"/>
              </a:spcBef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C771D7-6DC1-4890-9B09-20C6F39445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1" descr="PPT-BGNe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2" descr="DIT-BottomPPTNorm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84263" y="946150"/>
            <a:ext cx="63785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9663" y="1700213"/>
            <a:ext cx="70580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315450" y="-133350"/>
            <a:ext cx="1628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5888" indent="-115888">
              <a:buFontTx/>
              <a:buChar char="•"/>
              <a:defRPr/>
            </a:pPr>
            <a:r>
              <a:rPr lang="en-US" altLang="en-US" sz="1200" dirty="0">
                <a:solidFill>
                  <a:schemeClr val="bg2"/>
                </a:solidFill>
              </a:rPr>
              <a:t>If logo inserted, it must not be moved, added to, or altered in</a:t>
            </a:r>
            <a:br>
              <a:rPr lang="en-US" altLang="en-US" sz="1200" dirty="0">
                <a:solidFill>
                  <a:schemeClr val="bg2"/>
                </a:solidFill>
              </a:rPr>
            </a:br>
            <a:r>
              <a:rPr lang="en-US" altLang="en-US" sz="1200" dirty="0">
                <a:solidFill>
                  <a:schemeClr val="bg2"/>
                </a:solidFill>
              </a:rPr>
              <a:t>any way</a:t>
            </a:r>
          </a:p>
          <a:p>
            <a:pPr marL="115888" indent="-115888">
              <a:defRPr/>
            </a:pPr>
            <a:endParaRPr lang="en-US" altLang="en-US" sz="1200" dirty="0">
              <a:solidFill>
                <a:schemeClr val="bg2"/>
              </a:solidFill>
            </a:endParaRPr>
          </a:p>
          <a:p>
            <a:pPr marL="115888" indent="-115888">
              <a:defRPr/>
            </a:pPr>
            <a:endParaRPr lang="en-US" altLang="en-US" sz="1200" dirty="0">
              <a:solidFill>
                <a:schemeClr val="bg2"/>
              </a:solidFill>
            </a:endParaRPr>
          </a:p>
          <a:p>
            <a:pPr marL="115888" indent="-115888">
              <a:defRPr/>
            </a:pPr>
            <a:endParaRPr lang="en-US" altLang="en-US" sz="1200" dirty="0">
              <a:solidFill>
                <a:schemeClr val="bg2"/>
              </a:solidFill>
            </a:endParaRPr>
          </a:p>
          <a:p>
            <a:pPr marL="115888" indent="-115888">
              <a:buFontTx/>
              <a:buChar char="•"/>
              <a:defRPr/>
            </a:pPr>
            <a:r>
              <a:rPr lang="en-US" altLang="en-US" sz="1200" dirty="0">
                <a:solidFill>
                  <a:schemeClr val="bg2"/>
                </a:solidFill>
              </a:rPr>
              <a:t>Background should</a:t>
            </a:r>
            <a:br>
              <a:rPr lang="en-US" altLang="en-US" sz="1200" dirty="0">
                <a:solidFill>
                  <a:schemeClr val="bg2"/>
                </a:solidFill>
              </a:rPr>
            </a:br>
            <a:r>
              <a:rPr lang="en-US" altLang="en-US" sz="1200" dirty="0">
                <a:solidFill>
                  <a:schemeClr val="bg2"/>
                </a:solidFill>
              </a:rPr>
              <a:t>not be modified.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73300" y="7067550"/>
            <a:ext cx="4691063" cy="84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Title/subtitle/confidentiality line: 10pt Arial Regular, R77/G77/B77 Maximum length: 1 line</a:t>
            </a:r>
            <a:br>
              <a:rPr lang="en-US" altLang="en-US" sz="1200" dirty="0">
                <a:solidFill>
                  <a:schemeClr val="tx1"/>
                </a:solidFill>
              </a:rPr>
            </a:br>
            <a:r>
              <a:rPr lang="en-US" altLang="en-US" sz="1200" dirty="0">
                <a:solidFill>
                  <a:schemeClr val="tx1"/>
                </a:solidFill>
              </a:rPr>
              <a:t/>
            </a:r>
            <a:br>
              <a:rPr lang="en-US" altLang="en-US" sz="1200" dirty="0">
                <a:solidFill>
                  <a:schemeClr val="tx1"/>
                </a:solidFill>
              </a:rPr>
            </a:br>
            <a:r>
              <a:rPr lang="en-US" altLang="en-US" sz="1200" dirty="0">
                <a:solidFill>
                  <a:schemeClr val="tx1"/>
                </a:solidFill>
              </a:rPr>
              <a:t>Information separated by vertical strokes,</a:t>
            </a:r>
            <a:br>
              <a:rPr lang="en-US" altLang="en-US" sz="1200" dirty="0">
                <a:solidFill>
                  <a:schemeClr val="tx1"/>
                </a:solidFill>
              </a:rPr>
            </a:br>
            <a:r>
              <a:rPr lang="en-US" altLang="en-US" sz="1200" dirty="0">
                <a:solidFill>
                  <a:schemeClr val="tx1"/>
                </a:solidFill>
              </a:rPr>
              <a:t>with two spaces on either side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2290763" y="6889750"/>
            <a:ext cx="1587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7613650" y="6889750"/>
            <a:ext cx="1588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9175750" y="211138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613650" y="7072313"/>
            <a:ext cx="17351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indent="-114300">
              <a:buFontTx/>
              <a:buChar char="•"/>
              <a:defRPr/>
            </a:pPr>
            <a:r>
              <a:rPr lang="en-US" altLang="en-US" sz="1200" dirty="0">
                <a:solidFill>
                  <a:schemeClr val="bg2"/>
                </a:solidFill>
              </a:rPr>
              <a:t>Copyright: 10pt Arial</a:t>
            </a:r>
            <a:br>
              <a:rPr lang="en-US" altLang="en-US" sz="1200" dirty="0">
                <a:solidFill>
                  <a:schemeClr val="bg2"/>
                </a:solidFill>
              </a:rPr>
            </a:br>
            <a:r>
              <a:rPr lang="en-US" altLang="en-US" sz="1200" dirty="0">
                <a:solidFill>
                  <a:schemeClr val="bg2"/>
                </a:solidFill>
              </a:rPr>
              <a:t>Regular, R77/G77/B77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0" y="-636588"/>
            <a:ext cx="62277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</a:rPr>
              <a:t>Template release: November 2007</a:t>
            </a:r>
          </a:p>
        </p:txBody>
      </p:sp>
      <p:grpSp>
        <p:nvGrpSpPr>
          <p:cNvPr id="2061" name="Group 24"/>
          <p:cNvGrpSpPr>
            <a:grpSpLocks/>
          </p:cNvGrpSpPr>
          <p:nvPr/>
        </p:nvGrpSpPr>
        <p:grpSpPr bwMode="auto">
          <a:xfrm>
            <a:off x="323850" y="6858000"/>
            <a:ext cx="2119313" cy="671513"/>
            <a:chOff x="26" y="4340"/>
            <a:chExt cx="1335" cy="423"/>
          </a:xfrm>
        </p:grpSpPr>
        <p:sp>
          <p:nvSpPr>
            <p:cNvPr id="7193" name="Text Box 25"/>
            <p:cNvSpPr txBox="1">
              <a:spLocks noChangeArrowheads="1"/>
            </p:cNvSpPr>
            <p:nvPr userDrawn="1"/>
          </p:nvSpPr>
          <p:spPr bwMode="auto">
            <a:xfrm>
              <a:off x="26" y="4452"/>
              <a:ext cx="133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Optional slide number: </a:t>
              </a:r>
              <a:br>
                <a:rPr lang="en-US" altLang="en-US" sz="1200" dirty="0">
                  <a:solidFill>
                    <a:schemeClr val="bg1"/>
                  </a:solidFill>
                </a:rPr>
              </a:br>
              <a:r>
                <a:rPr lang="en-US" altLang="en-US" sz="1200" dirty="0">
                  <a:solidFill>
                    <a:schemeClr val="bg1"/>
                  </a:solidFill>
                </a:rPr>
                <a:t>10pt Arial Bold, R77/G77/B77</a:t>
              </a:r>
            </a:p>
          </p:txBody>
        </p:sp>
        <p:sp>
          <p:nvSpPr>
            <p:cNvPr id="7194" name="Line 26"/>
            <p:cNvSpPr>
              <a:spLocks noChangeShapeType="1"/>
            </p:cNvSpPr>
            <p:nvPr userDrawn="1"/>
          </p:nvSpPr>
          <p:spPr bwMode="auto">
            <a:xfrm flipV="1">
              <a:off x="36" y="4340"/>
              <a:ext cx="1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5000"/>
                </a:spcBef>
                <a:defRPr/>
              </a:pPr>
              <a:endParaRPr lang="ru-RU" dirty="0"/>
            </a:p>
          </p:txBody>
        </p:sp>
      </p:grpSp>
      <p:sp>
        <p:nvSpPr>
          <p:cNvPr id="7196" name="Line 28"/>
          <p:cNvSpPr>
            <a:spLocks noChangeShapeType="1"/>
          </p:cNvSpPr>
          <p:nvPr/>
        </p:nvSpPr>
        <p:spPr bwMode="auto">
          <a:xfrm flipH="1">
            <a:off x="9175750" y="1485900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132513" y="-1327150"/>
            <a:ext cx="3016250" cy="1139825"/>
          </a:xfrm>
          <a:prstGeom prst="rect">
            <a:avLst/>
          </a:prstGeom>
          <a:noFill/>
          <a:ln w="9525" algn="ctr">
            <a:solidFill>
              <a:srgbClr val="5A707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>Indications in green = Live content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Indications in white  = Edit  in master</a:t>
            </a:r>
            <a:endParaRPr lang="en-US" altLang="en-US" sz="1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bg2"/>
                </a:solidFill>
              </a:rPr>
              <a:t>Indications in blue    = Locked elements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Indications in black   = Optional elements</a:t>
            </a:r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 flipH="1">
            <a:off x="-1073150" y="1139825"/>
            <a:ext cx="10017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-2335213" y="1014413"/>
            <a:ext cx="2159000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>Slide heading:</a:t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24pt Arial Bold, </a:t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color R95/G95/B95</a:t>
            </a:r>
            <a:r>
              <a:rPr lang="en-US" altLang="en-US" dirty="0"/>
              <a:t> </a:t>
            </a: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endParaRPr lang="en-US" altLang="en-US" sz="1200" dirty="0">
              <a:solidFill>
                <a:srgbClr val="CCFF99"/>
              </a:solidFill>
            </a:endParaRP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endParaRPr lang="en-US" altLang="en-US" sz="1200" dirty="0">
              <a:solidFill>
                <a:srgbClr val="CCFF99"/>
              </a:solidFill>
            </a:endParaRP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endParaRPr lang="en-US" altLang="en-US" sz="1200" dirty="0">
              <a:solidFill>
                <a:srgbClr val="CCFF99"/>
              </a:solidFill>
            </a:endParaRP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endParaRPr lang="en-US" altLang="en-US" sz="1200" dirty="0">
              <a:solidFill>
                <a:srgbClr val="CCFF99"/>
              </a:solidFill>
            </a:endParaRP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endParaRPr lang="en-US" altLang="en-US" sz="1200" dirty="0">
              <a:solidFill>
                <a:srgbClr val="CCFF99"/>
              </a:solidFill>
            </a:endParaRP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>Slide body:</a:t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18pt Arial Regular, R77/G77/B77</a:t>
            </a:r>
            <a:r>
              <a:rPr lang="en-US" altLang="en-US" sz="1200" dirty="0"/>
              <a:t> </a:t>
            </a: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Square bullet color:</a:t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violet, R77/G77/B77</a:t>
            </a:r>
          </a:p>
          <a:p>
            <a:pPr marL="122238" indent="-122238">
              <a:lnSpc>
                <a:spcPct val="9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altLang="en-US" sz="1200" dirty="0">
                <a:solidFill>
                  <a:srgbClr val="CCFF99"/>
                </a:solidFill>
              </a:rPr>
              <a:t/>
            </a:r>
            <a:br>
              <a:rPr lang="en-US" altLang="en-US" sz="1200" dirty="0">
                <a:solidFill>
                  <a:srgbClr val="CCFF99"/>
                </a:solidFill>
              </a:rPr>
            </a:br>
            <a:r>
              <a:rPr lang="en-US" altLang="en-US" sz="1200" dirty="0">
                <a:solidFill>
                  <a:srgbClr val="CCFF99"/>
                </a:solidFill>
              </a:rPr>
              <a:t>Recommended maximum text length: 5 principal points</a:t>
            </a: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 flipH="1">
            <a:off x="-1263650" y="3068638"/>
            <a:ext cx="11922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5000"/>
              </a:spcBef>
              <a:defRPr/>
            </a:pPr>
            <a:endParaRPr lang="ru-RU" dirty="0"/>
          </a:p>
        </p:txBody>
      </p:sp>
      <p:pic>
        <p:nvPicPr>
          <p:cNvPr id="2067" name="Рисунок 23" descr="Logo_Alpe Pantone186C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13" y="107950"/>
            <a:ext cx="8921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Microsoft_Excel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98488" y="1816100"/>
            <a:ext cx="8121650" cy="2057399"/>
          </a:xfrm>
        </p:spPr>
        <p:txBody>
          <a:bodyPr/>
          <a:lstStyle/>
          <a:p>
            <a:pPr algn="ctr"/>
            <a:r>
              <a:rPr lang="ru-RU" dirty="0" smtClean="0"/>
              <a:t>ПРОЕКТ ВНЕДРЕНИЯ  </a:t>
            </a:r>
            <a:br>
              <a:rPr lang="ru-RU" dirty="0" smtClean="0"/>
            </a:br>
            <a:r>
              <a:rPr lang="ru-RU" dirty="0" smtClean="0"/>
              <a:t>Корпоративной </a:t>
            </a:r>
            <a:r>
              <a:rPr lang="ru-RU" dirty="0"/>
              <a:t>информационной системы  </a:t>
            </a:r>
            <a:br>
              <a:rPr lang="ru-RU" dirty="0"/>
            </a:br>
            <a:r>
              <a:rPr lang="ru-RU" dirty="0"/>
              <a:t>на платформе </a:t>
            </a:r>
            <a:br>
              <a:rPr lang="ru-RU" dirty="0"/>
            </a:br>
            <a:r>
              <a:rPr lang="ru-RU" dirty="0"/>
              <a:t>SAP ERP </a:t>
            </a:r>
            <a:r>
              <a:rPr lang="en-US" dirty="0"/>
              <a:t>All</a:t>
            </a:r>
            <a:r>
              <a:rPr lang="ru-RU" dirty="0"/>
              <a:t>-</a:t>
            </a:r>
            <a:r>
              <a:rPr lang="en-US" dirty="0"/>
              <a:t>in</a:t>
            </a:r>
            <a:r>
              <a:rPr lang="ru-RU" dirty="0"/>
              <a:t>-</a:t>
            </a:r>
            <a:r>
              <a:rPr lang="en-US" dirty="0"/>
              <a:t>One</a:t>
            </a:r>
            <a:r>
              <a:rPr lang="ru-RU" dirty="0"/>
              <a:t> для Оптовой торговли и дистрибуции</a:t>
            </a:r>
            <a:br>
              <a:rPr lang="ru-RU" dirty="0"/>
            </a:br>
            <a:r>
              <a:rPr lang="ru-RU" dirty="0"/>
              <a:t> в </a:t>
            </a:r>
            <a:r>
              <a:rPr lang="ru-RU" dirty="0" smtClean="0"/>
              <a:t>ООО «Торговый дом</a:t>
            </a:r>
            <a:r>
              <a:rPr lang="ru-RU" dirty="0" smtClean="0"/>
              <a:t> </a:t>
            </a:r>
            <a:r>
              <a:rPr lang="ru-RU" dirty="0"/>
              <a:t>«Фторопластовые технологии</a:t>
            </a:r>
            <a:r>
              <a:rPr lang="ru-RU" dirty="0" smtClean="0"/>
              <a:t>»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1050" y="4355583"/>
            <a:ext cx="54451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5F5F5F"/>
                </a:solidFill>
                <a:latin typeface="Arial"/>
                <a:ea typeface="+mj-ea"/>
                <a:cs typeface="Arial"/>
              </a:rPr>
              <a:t>К</a:t>
            </a:r>
            <a:r>
              <a:rPr lang="en-US" sz="2400" b="1" kern="0" dirty="0" err="1">
                <a:solidFill>
                  <a:srgbClr val="5F5F5F"/>
                </a:solidFill>
                <a:latin typeface="Arial"/>
                <a:ea typeface="+mj-ea"/>
                <a:cs typeface="Arial"/>
              </a:rPr>
              <a:t>ick</a:t>
            </a:r>
            <a:r>
              <a:rPr lang="en-US" sz="2400" b="1" kern="0" dirty="0">
                <a:solidFill>
                  <a:srgbClr val="5F5F5F"/>
                </a:solidFill>
                <a:latin typeface="Arial"/>
                <a:ea typeface="+mj-ea"/>
                <a:cs typeface="Arial"/>
              </a:rPr>
              <a:t>-off meeting</a:t>
            </a:r>
            <a:endParaRPr lang="ru-RU" sz="2400" b="1" kern="0" dirty="0">
              <a:solidFill>
                <a:srgbClr val="5F5F5F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r>
              <a:rPr lang="ru-RU" sz="2400" b="1" kern="0" dirty="0" smtClean="0">
                <a:solidFill>
                  <a:srgbClr val="5F5F5F"/>
                </a:solidFill>
                <a:latin typeface="Arial"/>
                <a:ea typeface="+mj-ea"/>
                <a:cs typeface="Arial"/>
              </a:rPr>
              <a:t>09.07.2012 г</a:t>
            </a:r>
            <a:r>
              <a:rPr lang="ru-RU" sz="2400" b="1" kern="0" dirty="0">
                <a:solidFill>
                  <a:srgbClr val="5F5F5F"/>
                </a:solidFill>
                <a:latin typeface="Arial"/>
                <a:ea typeface="+mj-ea"/>
                <a:cs typeface="Arial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0" y="2114550"/>
            <a:ext cx="9144000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457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920750"/>
            <a:ext cx="7797800" cy="498475"/>
          </a:xfrm>
        </p:spPr>
        <p:txBody>
          <a:bodyPr/>
          <a:lstStyle/>
          <a:p>
            <a:pPr eaLnBrk="1" hangingPunct="1"/>
            <a:r>
              <a:rPr lang="ru-RU" dirty="0" smtClean="0"/>
              <a:t>Укрупненный план проекта. Этапы.</a:t>
            </a:r>
            <a:endParaRPr lang="de-DE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480890"/>
              </p:ext>
            </p:extLst>
          </p:nvPr>
        </p:nvGraphicFramePr>
        <p:xfrm>
          <a:off x="161925" y="1690430"/>
          <a:ext cx="882015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Лист" r:id="rId4" imgW="8820048" imgH="2810009" progId="Excel.Sheet.12">
                  <p:embed/>
                </p:oleObj>
              </mc:Choice>
              <mc:Fallback>
                <p:oleObj name="Лист" r:id="rId4" imgW="8820048" imgH="28100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25" y="1690430"/>
                        <a:ext cx="882015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Выноска со стрелкой вверх 9"/>
          <p:cNvSpPr/>
          <p:nvPr/>
        </p:nvSpPr>
        <p:spPr bwMode="auto">
          <a:xfrm>
            <a:off x="6895070" y="4473146"/>
            <a:ext cx="1248033" cy="801529"/>
          </a:xfrm>
          <a:prstGeom prst="upArrow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Старт 01.02.2013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6000" y="946150"/>
            <a:ext cx="7873999" cy="498475"/>
          </a:xfrm>
        </p:spPr>
        <p:txBody>
          <a:bodyPr/>
          <a:lstStyle/>
          <a:p>
            <a:r>
              <a:rPr lang="ru-RU" dirty="0" smtClean="0"/>
              <a:t>Детальный план</a:t>
            </a:r>
            <a:r>
              <a:rPr lang="en-US" dirty="0" smtClean="0"/>
              <a:t> </a:t>
            </a:r>
            <a:r>
              <a:rPr lang="ru-RU" dirty="0" smtClean="0"/>
              <a:t>этапа проектирования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650144"/>
              </p:ext>
            </p:extLst>
          </p:nvPr>
        </p:nvGraphicFramePr>
        <p:xfrm>
          <a:off x="580767" y="1589088"/>
          <a:ext cx="8056442" cy="4861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Лист" r:id="rId4" imgW="11839607" imgH="7143792" progId="Excel.Sheet.12">
                  <p:embed/>
                </p:oleObj>
              </mc:Choice>
              <mc:Fallback>
                <p:oleObj name="Лист" r:id="rId4" imgW="11839607" imgH="7143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767" y="1589088"/>
                        <a:ext cx="8056442" cy="4861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69875" eaLnBrk="0" hangingPunct="0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920750"/>
            <a:ext cx="6702425" cy="498475"/>
          </a:xfrm>
        </p:spPr>
        <p:txBody>
          <a:bodyPr/>
          <a:lstStyle/>
          <a:p>
            <a:pPr eaLnBrk="1" hangingPunct="1"/>
            <a:r>
              <a:rPr lang="ru-RU" dirty="0" smtClean="0"/>
              <a:t>Оргструктура проекта</a:t>
            </a:r>
            <a:endParaRPr lang="de-DE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87931"/>
              </p:ext>
            </p:extLst>
          </p:nvPr>
        </p:nvGraphicFramePr>
        <p:xfrm>
          <a:off x="819206" y="2028824"/>
          <a:ext cx="7777313" cy="290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4" imgW="8393811" imgH="2696906" progId="Visio.Drawing.11">
                  <p:embed/>
                </p:oleObj>
              </mc:Choice>
              <mc:Fallback>
                <p:oleObj name="Visio" r:id="rId4" imgW="8393811" imgH="269690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206" y="2028824"/>
                        <a:ext cx="7777313" cy="2900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77584" y="182284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Малышев С.О.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8448" y="182731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Бояков</a:t>
            </a:r>
            <a:r>
              <a:rPr lang="ru-RU" b="1" dirty="0" smtClean="0"/>
              <a:t> С.Г.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0522" y="320649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Девочкин А.Б.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80504" y="321259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Щекотов </a:t>
            </a:r>
            <a:r>
              <a:rPr lang="ru-RU" b="1" dirty="0" smtClean="0"/>
              <a:t>С.Л.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920750"/>
            <a:ext cx="6567487" cy="498475"/>
          </a:xfrm>
        </p:spPr>
        <p:txBody>
          <a:bodyPr/>
          <a:lstStyle/>
          <a:p>
            <a:pPr eaLnBrk="1" hangingPunct="1"/>
            <a:r>
              <a:rPr lang="ru-RU" sz="2200" dirty="0" smtClean="0"/>
              <a:t>Команда проекта</a:t>
            </a:r>
            <a:r>
              <a:rPr lang="en-US" sz="2200" dirty="0" smtClean="0"/>
              <a:t> – </a:t>
            </a:r>
            <a:r>
              <a:rPr lang="ru-RU" sz="2200" dirty="0" smtClean="0"/>
              <a:t>правила взаимодействия</a:t>
            </a:r>
            <a:endParaRPr lang="de-DE" sz="2200" dirty="0" smtClean="0"/>
          </a:p>
        </p:txBody>
      </p:sp>
      <p:sp>
        <p:nvSpPr>
          <p:cNvPr id="33795" name="Rectangle 34"/>
          <p:cNvSpPr>
            <a:spLocks noChangeArrowheads="1"/>
          </p:cNvSpPr>
          <p:nvPr/>
        </p:nvSpPr>
        <p:spPr bwMode="auto">
          <a:xfrm>
            <a:off x="2303463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3796" name="Text Box 42"/>
          <p:cNvSpPr txBox="1">
            <a:spLocks noChangeArrowheads="1"/>
          </p:cNvSpPr>
          <p:nvPr/>
        </p:nvSpPr>
        <p:spPr bwMode="auto">
          <a:xfrm>
            <a:off x="428625" y="1738313"/>
            <a:ext cx="830738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В области Управления интеграцией Проекта определены следующие процедуры: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проведения совещаний Управляющего совета Проекта.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анализа/разрешения проблем.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В области Управления содержанием Проекта определены следующие процедуры: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управления изменениями Проектных документов.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управления архивом бумажных документов.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управления архивом электронных документов.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В области Управления качеством Проекта определены следующие процедуры: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согласования Проектных документов.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В области Управления коммуникациями Проекта определены следующие процедуры: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работы совещаний Проектного офиса (проектных групп)</a:t>
            </a:r>
          </a:p>
          <a:p>
            <a:pPr lvl="3">
              <a:buFont typeface="Arial" pitchFamily="34" charset="0"/>
              <a:buChar char="•"/>
            </a:pPr>
            <a:r>
              <a:rPr lang="ru-RU" sz="1600" dirty="0"/>
              <a:t>Процедура управления коммуникациями обмена информацией.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903406"/>
            <a:ext cx="7823200" cy="457200"/>
          </a:xfrm>
        </p:spPr>
        <p:txBody>
          <a:bodyPr/>
          <a:lstStyle/>
          <a:p>
            <a:r>
              <a:rPr lang="ru-RU" dirty="0" smtClean="0"/>
              <a:t>Процедуры принятия решений.</a:t>
            </a:r>
            <a:endParaRPr lang="en-US" dirty="0"/>
          </a:p>
        </p:txBody>
      </p:sp>
      <p:pic>
        <p:nvPicPr>
          <p:cNvPr id="7" name="Рисунок 6" descr="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54" y="2743200"/>
            <a:ext cx="1071143" cy="762000"/>
          </a:xfrm>
          <a:prstGeom prst="rect">
            <a:avLst/>
          </a:prstGeom>
        </p:spPr>
      </p:pic>
      <p:pic>
        <p:nvPicPr>
          <p:cNvPr id="8" name="Рисунок 7" descr="62_sm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692" y="1514900"/>
            <a:ext cx="844062" cy="1018455"/>
          </a:xfrm>
          <a:prstGeom prst="rect">
            <a:avLst/>
          </a:prstGeom>
        </p:spPr>
      </p:pic>
      <p:pic>
        <p:nvPicPr>
          <p:cNvPr id="9" name="Рисунок 8" descr="progr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354" y="3657600"/>
            <a:ext cx="984738" cy="936478"/>
          </a:xfrm>
          <a:prstGeom prst="rect">
            <a:avLst/>
          </a:prstGeom>
        </p:spPr>
      </p:pic>
      <p:pic>
        <p:nvPicPr>
          <p:cNvPr id="10" name="Рисунок 9" descr="Iss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016" y="4800601"/>
            <a:ext cx="1235647" cy="11144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78" y="1366532"/>
            <a:ext cx="4139514" cy="523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4100" y="944563"/>
            <a:ext cx="7810500" cy="414337"/>
          </a:xfrm>
        </p:spPr>
        <p:txBody>
          <a:bodyPr/>
          <a:lstStyle/>
          <a:p>
            <a:r>
              <a:rPr lang="ru-RU" sz="2000" dirty="0" smtClean="0"/>
              <a:t>Роль ключевых пользователей проекта</a:t>
            </a:r>
            <a:endParaRPr lang="en-US" sz="200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1460310"/>
            <a:ext cx="7772400" cy="44832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Ключевые пользователи – требования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ru-RU" sz="2000" dirty="0" smtClean="0">
                <a:solidFill>
                  <a:srgbClr val="000000"/>
                </a:solidFill>
              </a:rPr>
              <a:t>Готовность к изменениям бизнес-процессов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ru-RU" sz="2000" dirty="0" smtClean="0">
                <a:solidFill>
                  <a:srgbClr val="000000"/>
                </a:solidFill>
              </a:rPr>
              <a:t>Экспертные знания предметной области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ru-RU" sz="2000" dirty="0" smtClean="0">
                <a:solidFill>
                  <a:srgbClr val="000000"/>
                </a:solidFill>
              </a:rPr>
              <a:t>Готовность к обсуждению и утверждению проектных решений</a:t>
            </a:r>
          </a:p>
          <a:p>
            <a:pPr lvl="1"/>
            <a:r>
              <a:rPr lang="ru-RU" sz="2000" dirty="0" smtClean="0">
                <a:solidFill>
                  <a:srgbClr val="000000"/>
                </a:solidFill>
              </a:rPr>
              <a:t>Готовность следования стандартным решениям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ru-RU" sz="2000" dirty="0" smtClean="0">
                <a:solidFill>
                  <a:srgbClr val="000000"/>
                </a:solidFill>
              </a:rPr>
              <a:t>Готовность передавать знания другим сотрудникам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ru-RU" sz="2000" dirty="0" smtClean="0">
                <a:solidFill>
                  <a:srgbClr val="000000"/>
                </a:solidFill>
              </a:rPr>
              <a:t>Готовность к активному участию в работе проектной команды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87" y="916106"/>
            <a:ext cx="8081313" cy="457200"/>
          </a:xfrm>
        </p:spPr>
        <p:txBody>
          <a:bodyPr/>
          <a:lstStyle/>
          <a:p>
            <a:r>
              <a:rPr lang="ru-RU" dirty="0" smtClean="0"/>
              <a:t>Ключевые пользователи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04" y="2323532"/>
            <a:ext cx="3727938" cy="3657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2600" dirty="0" smtClean="0"/>
              <a:t>Владельцы бизнес процесса по </a:t>
            </a:r>
            <a:r>
              <a:rPr lang="ru-RU" sz="2600" dirty="0" smtClean="0">
                <a:solidFill>
                  <a:srgbClr val="FFC000"/>
                </a:solidFill>
              </a:rPr>
              <a:t>Финансам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600" dirty="0" smtClean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600" dirty="0" smtClean="0"/>
              <a:t>Владельцы процесса по </a:t>
            </a:r>
            <a:r>
              <a:rPr lang="ru-RU" sz="2600" dirty="0">
                <a:solidFill>
                  <a:srgbClr val="FFC000"/>
                </a:solidFill>
              </a:rPr>
              <a:t>закупкам и управлению запасами</a:t>
            </a:r>
            <a:endParaRPr lang="ru-RU" sz="2600" dirty="0"/>
          </a:p>
          <a:p>
            <a:pPr marL="514350" indent="-514350" algn="just">
              <a:buNone/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59963" y="2325805"/>
            <a:ext cx="37279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946150"/>
            <a:ext cx="5127625" cy="498475"/>
          </a:xfrm>
        </p:spPr>
        <p:txBody>
          <a:bodyPr/>
          <a:lstStyle/>
          <a:p>
            <a:r>
              <a:rPr lang="ru-RU" sz="2200" dirty="0" smtClean="0"/>
              <a:t>Ключевые факторы успеха</a:t>
            </a:r>
          </a:p>
        </p:txBody>
      </p:sp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406400" y="1593850"/>
            <a:ext cx="85042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/>
              <a:t>   Руководство обеих компаний должно быть активным и доступным участником проекта, обеспечивая эффективное принятие необходимых решений.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/>
              <a:t>    Переход на систему SAP подразумевает изменения в бизнес-процессах и в работе сотрудников Заказчика. Создание условий, приверженности и обязательств к этим изменениям – важная часть ответственности Спонсора проекта и проектной команды.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000" dirty="0" smtClean="0"/>
              <a:t>Команда </a:t>
            </a:r>
            <a:r>
              <a:rPr lang="ru-RU" sz="2000" dirty="0"/>
              <a:t>проекта со стороны Заказчика должна включать квалифицированный персонал, обладающий знаниями внутренних бизнес-процессов и целей бизнеса, и наделенный полномочиями по принятию решений и разрешению проблем в кратчайшие сроки.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Контакт</a:t>
            </a:r>
            <a:endParaRPr lang="de-DE" dirty="0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98550" y="4294188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de-DE" sz="1600" dirty="0" err="1">
                <a:solidFill>
                  <a:srgbClr val="4D4D4D"/>
                </a:solidFill>
              </a:rPr>
              <a:t>Contact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person</a:t>
            </a:r>
            <a:r>
              <a:rPr lang="de-DE" sz="1600" dirty="0">
                <a:solidFill>
                  <a:srgbClr val="4D4D4D"/>
                </a:solidFill>
              </a:rPr>
              <a:t>:</a:t>
            </a: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sz="1600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ru-RU" b="0" dirty="0" smtClean="0">
                <a:solidFill>
                  <a:srgbClr val="4D4D4D"/>
                </a:solidFill>
              </a:rPr>
              <a:t>Андрей Девочкин</a:t>
            </a: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b="0" dirty="0">
              <a:solidFill>
                <a:srgbClr val="4D4D4D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23273" y="4294188"/>
            <a:ext cx="41830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de-DE" sz="1600" dirty="0">
                <a:solidFill>
                  <a:srgbClr val="4D4D4D"/>
                </a:solidFill>
              </a:rPr>
              <a:t>Email:</a:t>
            </a: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sz="160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en-US" dirty="0" err="1" smtClean="0">
                <a:solidFill>
                  <a:srgbClr val="4D4D4D"/>
                </a:solidFill>
              </a:rPr>
              <a:t>Andrey.Devochkin</a:t>
            </a:r>
            <a:r>
              <a:rPr lang="de-DE" b="0" dirty="0" smtClean="0">
                <a:solidFill>
                  <a:srgbClr val="4D4D4D"/>
                </a:solidFill>
              </a:rPr>
              <a:t>@</a:t>
            </a:r>
            <a:r>
              <a:rPr lang="de-DE" b="0" dirty="0" err="1" smtClean="0">
                <a:solidFill>
                  <a:srgbClr val="4D4D4D"/>
                </a:solidFill>
              </a:rPr>
              <a:t>alpeconsulting.com</a:t>
            </a: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b="0" dirty="0">
              <a:solidFill>
                <a:srgbClr val="4D4D4D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98550" y="2060575"/>
            <a:ext cx="35052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de-DE" sz="1600" dirty="0" err="1">
                <a:solidFill>
                  <a:srgbClr val="4D4D4D"/>
                </a:solidFill>
              </a:rPr>
              <a:t>Address</a:t>
            </a:r>
            <a:r>
              <a:rPr lang="de-DE" sz="1600" dirty="0">
                <a:solidFill>
                  <a:srgbClr val="4D4D4D"/>
                </a:solidFill>
              </a:rPr>
              <a:t>:</a:t>
            </a: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Char char="§"/>
            </a:pPr>
            <a:endParaRPr lang="de-DE" sz="1600" b="0" dirty="0">
              <a:solidFill>
                <a:srgbClr val="4D4D4D"/>
              </a:solidFill>
              <a:sym typeface="Wingdings" pitchFamily="2" charset="2"/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sz="1600" b="0" dirty="0">
              <a:solidFill>
                <a:srgbClr val="4D4D4D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970483" y="2060575"/>
            <a:ext cx="4464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de-DE" sz="1600" dirty="0" smtClean="0">
                <a:solidFill>
                  <a:srgbClr val="4D4D4D"/>
                </a:solidFill>
              </a:rPr>
              <a:t>ALPE </a:t>
            </a:r>
            <a:r>
              <a:rPr lang="de-DE" sz="1600" dirty="0" err="1">
                <a:solidFill>
                  <a:srgbClr val="4D4D4D"/>
                </a:solidFill>
              </a:rPr>
              <a:t>consulting</a:t>
            </a:r>
            <a:endParaRPr lang="de-DE" sz="1600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endParaRPr lang="de-DE" sz="1600" b="0" dirty="0">
              <a:solidFill>
                <a:srgbClr val="4D4D4D"/>
              </a:solidFill>
              <a:sym typeface="Wingdings" pitchFamily="2" charset="2"/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ru-RU" b="0" dirty="0" smtClean="0">
                <a:solidFill>
                  <a:srgbClr val="4D4D4D"/>
                </a:solidFill>
              </a:rPr>
              <a:t>Ул. Красного Курсанта, 25 «Б»</a:t>
            </a: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de-DE" b="0" dirty="0" smtClean="0">
                <a:solidFill>
                  <a:srgbClr val="4D4D4D"/>
                </a:solidFill>
              </a:rPr>
              <a:t>1</a:t>
            </a:r>
            <a:r>
              <a:rPr lang="ru-RU" b="0" dirty="0" smtClean="0">
                <a:solidFill>
                  <a:srgbClr val="4D4D4D"/>
                </a:solidFill>
              </a:rPr>
              <a:t>97110 Санкт-Петербург</a:t>
            </a: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ru-RU" b="0" dirty="0" smtClean="0">
                <a:solidFill>
                  <a:srgbClr val="4D4D4D"/>
                </a:solidFill>
              </a:rPr>
              <a:t>Россия</a:t>
            </a: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ru-RU" b="0" dirty="0" smtClean="0">
                <a:solidFill>
                  <a:srgbClr val="4D4D4D"/>
                </a:solidFill>
              </a:rPr>
              <a:t>Тел.	</a:t>
            </a:r>
            <a:r>
              <a:rPr lang="de-DE" b="0" dirty="0" smtClean="0">
                <a:solidFill>
                  <a:srgbClr val="4D4D4D"/>
                </a:solidFill>
              </a:rPr>
              <a:t>+7-</a:t>
            </a:r>
            <a:r>
              <a:rPr lang="ru-RU" b="0" dirty="0" smtClean="0">
                <a:solidFill>
                  <a:srgbClr val="4D4D4D"/>
                </a:solidFill>
              </a:rPr>
              <a:t>812-680-2234</a:t>
            </a: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buClr>
                <a:srgbClr val="4D4D4D"/>
              </a:buClr>
            </a:pPr>
            <a:r>
              <a:rPr lang="ru-RU" b="0" dirty="0" smtClean="0">
                <a:solidFill>
                  <a:srgbClr val="4D4D4D"/>
                </a:solidFill>
              </a:rPr>
              <a:t>Факс 	</a:t>
            </a:r>
            <a:r>
              <a:rPr lang="de-DE" b="0" dirty="0" smtClean="0">
                <a:solidFill>
                  <a:srgbClr val="4D4D4D"/>
                </a:solidFill>
              </a:rPr>
              <a:t>+7-</a:t>
            </a:r>
            <a:r>
              <a:rPr lang="ru-RU" dirty="0" smtClean="0">
                <a:solidFill>
                  <a:srgbClr val="4D4D4D"/>
                </a:solidFill>
              </a:rPr>
              <a:t>812-680-2234</a:t>
            </a:r>
            <a:endParaRPr lang="de-DE" b="0" dirty="0">
              <a:solidFill>
                <a:srgbClr val="4D4D4D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4D4D4D"/>
              </a:buClr>
              <a:buFont typeface="Wingdings" pitchFamily="2" charset="2"/>
              <a:buNone/>
            </a:pPr>
            <a:r>
              <a:rPr lang="de-DE" b="0" dirty="0">
                <a:solidFill>
                  <a:srgbClr val="4D4D4D"/>
                </a:solidFill>
              </a:rPr>
              <a:t>www.alpeconsulting.com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908050"/>
            <a:ext cx="8059737" cy="498475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 сообщения</a:t>
            </a:r>
            <a:endParaRPr lang="de-DE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90675"/>
            <a:ext cx="8339138" cy="4387850"/>
          </a:xfrm>
        </p:spPr>
        <p:txBody>
          <a:bodyPr/>
          <a:lstStyle/>
          <a:p>
            <a:pPr marL="457200" indent="-457200" eaLnBrk="1" hangingPunct="1">
              <a:spcAft>
                <a:spcPct val="100000"/>
              </a:spcAft>
            </a:pPr>
            <a:r>
              <a:rPr lang="ru-RU" sz="2000" dirty="0" smtClean="0"/>
              <a:t>Цели </a:t>
            </a:r>
            <a:r>
              <a:rPr lang="ru-RU" sz="2000" dirty="0" smtClean="0"/>
              <a:t>и задачи проекта.</a:t>
            </a:r>
          </a:p>
          <a:p>
            <a:pPr marL="457200" indent="-457200" eaLnBrk="1" hangingPunct="1">
              <a:spcAft>
                <a:spcPct val="100000"/>
              </a:spcAft>
            </a:pPr>
            <a:r>
              <a:rPr lang="ru-RU" sz="2000" dirty="0"/>
              <a:t>Структура группы компаний </a:t>
            </a:r>
            <a:r>
              <a:rPr lang="ru-RU" sz="2000" dirty="0" err="1"/>
              <a:t>Химком</a:t>
            </a:r>
            <a:endParaRPr lang="ru-RU" sz="2000" dirty="0"/>
          </a:p>
          <a:p>
            <a:pPr marL="457200" indent="-457200" eaLnBrk="1" hangingPunct="1">
              <a:spcAft>
                <a:spcPct val="100000"/>
              </a:spcAft>
            </a:pPr>
            <a:r>
              <a:rPr lang="ru-RU" sz="2000" dirty="0" smtClean="0"/>
              <a:t>Проектный </a:t>
            </a:r>
            <a:r>
              <a:rPr lang="ru-RU" sz="2000" dirty="0" smtClean="0"/>
              <a:t>подход. Методология внедрения. </a:t>
            </a:r>
          </a:p>
          <a:p>
            <a:pPr marL="457200" indent="-457200" eaLnBrk="1" hangingPunct="1">
              <a:spcAft>
                <a:spcPct val="100000"/>
              </a:spcAft>
            </a:pPr>
            <a:r>
              <a:rPr lang="ru-RU" sz="2000" dirty="0" smtClean="0"/>
              <a:t>Объем проекта.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457200" indent="-457200" eaLnBrk="1" hangingPunct="1">
              <a:spcAft>
                <a:spcPct val="100000"/>
              </a:spcAft>
            </a:pPr>
            <a:r>
              <a:rPr lang="ru-RU" sz="2000" dirty="0" smtClean="0"/>
              <a:t>План реализации.</a:t>
            </a:r>
          </a:p>
          <a:p>
            <a:pPr marL="457200" indent="-457200" eaLnBrk="1" hangingPunct="1">
              <a:spcAft>
                <a:spcPct val="100000"/>
              </a:spcAft>
            </a:pPr>
            <a:r>
              <a:rPr lang="ru-RU" sz="2000" dirty="0" smtClean="0"/>
              <a:t>Организационная структура проекта.  Процедуры. Команда проекта.</a:t>
            </a:r>
          </a:p>
          <a:p>
            <a:pPr marL="457200" indent="-457200" eaLnBrk="1" hangingPunct="1">
              <a:spcAft>
                <a:spcPct val="100000"/>
              </a:spcAft>
            </a:pPr>
            <a:r>
              <a:rPr lang="ru-RU" sz="2000" dirty="0" smtClean="0"/>
              <a:t>Ключевые факторы успеха.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909638"/>
            <a:ext cx="7835900" cy="498475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ru-RU" dirty="0" smtClean="0"/>
              <a:t>Цели внедрения </a:t>
            </a:r>
            <a:r>
              <a:rPr lang="en-US" dirty="0" smtClean="0"/>
              <a:t>SAP</a:t>
            </a:r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28" y="1587499"/>
            <a:ext cx="8420669" cy="5086255"/>
          </a:xfrm>
        </p:spPr>
        <p:txBody>
          <a:bodyPr/>
          <a:lstStyle/>
          <a:p>
            <a:pPr marL="108000" indent="0">
              <a:defRPr/>
            </a:pPr>
            <a:r>
              <a:rPr lang="ru-RU" sz="2000" dirty="0" smtClean="0"/>
              <a:t> </a:t>
            </a:r>
            <a:r>
              <a:rPr lang="ru-RU" sz="1800" dirty="0" smtClean="0"/>
              <a:t>Создание гибкой и масштабируемой информационной системы, с выработкой и закреплением основных принципов управления</a:t>
            </a:r>
            <a:r>
              <a:rPr lang="en-US" sz="1800" dirty="0" smtClean="0"/>
              <a:t>, </a:t>
            </a:r>
            <a:r>
              <a:rPr lang="ru-RU" sz="1800" dirty="0" smtClean="0"/>
              <a:t>основанных на лучших мировых практиках</a:t>
            </a:r>
          </a:p>
          <a:p>
            <a:pPr marL="108000" indent="0">
              <a:buNone/>
              <a:defRPr/>
            </a:pPr>
            <a:endParaRPr lang="ru-RU" sz="1800" dirty="0" smtClean="0"/>
          </a:p>
          <a:p>
            <a:pPr marL="108000" indent="0">
              <a:defRPr/>
            </a:pPr>
            <a:r>
              <a:rPr lang="ru-RU" sz="1800" dirty="0" smtClean="0"/>
              <a:t> Обеспечение руководства  инструментом оперативного контроля за хозяйственной  деятельностью для своевременности принятия решений</a:t>
            </a:r>
          </a:p>
          <a:p>
            <a:pPr marL="108000" indent="0">
              <a:defRPr/>
            </a:pPr>
            <a:endParaRPr lang="ru-RU" sz="1800" dirty="0" smtClean="0"/>
          </a:p>
          <a:p>
            <a:pPr marL="108000" indent="0">
              <a:defRPr/>
            </a:pPr>
            <a:r>
              <a:rPr lang="ru-RU" sz="1800" dirty="0" smtClean="0"/>
              <a:t> Повышение компетенции, дисциплины и ответственности на рабочих местах в области планирования и учета хозяйственной деятельности</a:t>
            </a:r>
          </a:p>
          <a:p>
            <a:pPr marL="108000" indent="0">
              <a:defRPr/>
            </a:pPr>
            <a:endParaRPr lang="ru-RU" sz="1800" dirty="0" smtClean="0"/>
          </a:p>
          <a:p>
            <a:pPr marL="108000" indent="0">
              <a:defRPr/>
            </a:pPr>
            <a:r>
              <a:rPr lang="ru-RU" sz="1800" dirty="0" smtClean="0"/>
              <a:t> Обеспечение эффективной реализации хозяйственных процессов продаж, производства и закупок</a:t>
            </a:r>
          </a:p>
          <a:p>
            <a:pPr marL="108000" indent="0">
              <a:defRPr/>
            </a:pPr>
            <a:endParaRPr lang="ru-RU" sz="1800" dirty="0" smtClean="0"/>
          </a:p>
          <a:p>
            <a:pPr marL="108000" indent="0">
              <a:defRPr/>
            </a:pPr>
            <a:r>
              <a:rPr lang="ru-RU" sz="1800" dirty="0" smtClean="0"/>
              <a:t> Повышение оперативности и достоверности данных учета для контроля результатов</a:t>
            </a:r>
          </a:p>
          <a:p>
            <a:pPr marL="108000" indent="0">
              <a:defRPr/>
            </a:pPr>
            <a:endParaRPr lang="ru-RU" sz="2000" dirty="0" smtClean="0"/>
          </a:p>
          <a:p>
            <a:pPr marL="457200" indent="-457200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909638"/>
            <a:ext cx="7835900" cy="498475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ru-RU" dirty="0" smtClean="0"/>
              <a:t>Цели внедрения </a:t>
            </a:r>
            <a:r>
              <a:rPr lang="en-US" dirty="0" smtClean="0"/>
              <a:t>SAP</a:t>
            </a:r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28" y="1587499"/>
            <a:ext cx="8420669" cy="5086255"/>
          </a:xfrm>
        </p:spPr>
        <p:txBody>
          <a:bodyPr/>
          <a:lstStyle/>
          <a:p>
            <a:pPr lvl="0"/>
            <a:r>
              <a:rPr lang="ru-RU" sz="2000" dirty="0" smtClean="0"/>
              <a:t> </a:t>
            </a:r>
            <a:r>
              <a:rPr lang="ru-RU" sz="2000" dirty="0"/>
              <a:t>Автоматизация процессов с целью исключения 2-й или 3-й работы, сокращения времени обработки документов и трудозатрат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Исключение ошибок или неточностей при многократной перебивке данных. Исключение человеческого фактора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Отслеживание узких мест, мест возникновения ошибок, не согласованных действий и т.д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Стандартизация процессов в виде инструкций и регламентов. Стандартные инструменты работы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Увеличение уровня компетенции сотрудников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Перенять опыт «Проектной культуры» и работе в команде.</a:t>
            </a:r>
          </a:p>
          <a:p>
            <a:pPr marL="108000" indent="0">
              <a:defRPr/>
            </a:pPr>
            <a:endParaRPr lang="ru-RU" sz="2000" dirty="0" smtClean="0"/>
          </a:p>
          <a:p>
            <a:pPr marL="457200" indent="-457200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143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908050"/>
            <a:ext cx="8059737" cy="498475"/>
          </a:xfrm>
        </p:spPr>
        <p:txBody>
          <a:bodyPr/>
          <a:lstStyle/>
          <a:p>
            <a:pPr eaLnBrk="1" hangingPunct="1"/>
            <a:r>
              <a:rPr lang="ru-RU" dirty="0" smtClean="0"/>
              <a:t>Структура группы компаний </a:t>
            </a:r>
            <a:r>
              <a:rPr lang="ru-RU" dirty="0" err="1" smtClean="0"/>
              <a:t>Химком</a:t>
            </a:r>
            <a:endParaRPr lang="de-DE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90675"/>
            <a:ext cx="8339138" cy="4387850"/>
          </a:xfrm>
        </p:spPr>
        <p:txBody>
          <a:bodyPr/>
          <a:lstStyle/>
          <a:p>
            <a:pPr marL="457200" indent="-457200" eaLnBrk="1" hangingPunct="1">
              <a:spcAft>
                <a:spcPct val="100000"/>
              </a:spcAft>
            </a:pPr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2598"/>
            <a:ext cx="6642201" cy="468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17" y="1432598"/>
            <a:ext cx="2591683" cy="47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510463" cy="498475"/>
          </a:xfrm>
        </p:spPr>
        <p:txBody>
          <a:bodyPr/>
          <a:lstStyle/>
          <a:p>
            <a:pPr eaLnBrk="1" hangingPunct="1"/>
            <a:r>
              <a:rPr lang="ru-RU" dirty="0" smtClean="0"/>
              <a:t>Проектный подход АЛЬПЕ Консалтинг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idx="1"/>
          </p:nvPr>
        </p:nvSpPr>
        <p:spPr bwMode="gray">
          <a:xfrm>
            <a:off x="596900" y="1574800"/>
            <a:ext cx="8094663" cy="876300"/>
          </a:xfrm>
          <a:noFill/>
        </p:spPr>
        <p:txBody>
          <a:bodyPr lIns="0" tIns="0" rIns="0" bIns="0"/>
          <a:lstStyle/>
          <a:p>
            <a:pPr marL="571500" indent="-457200" eaLnBrk="1" hangingPunct="1">
              <a:spcBef>
                <a:spcPts val="600"/>
              </a:spcBef>
            </a:pPr>
            <a:r>
              <a:rPr lang="ru-RU" sz="1800" dirty="0" smtClean="0"/>
              <a:t>Проектный подход АЛЬПЕ Консалтинг основан на методологии </a:t>
            </a:r>
            <a:r>
              <a:rPr lang="en-US" sz="1800" dirty="0" smtClean="0"/>
              <a:t>ASAP Focus </a:t>
            </a:r>
            <a:r>
              <a:rPr lang="ru-RU" sz="1800" dirty="0" smtClean="0"/>
              <a:t>и дополнен методами и шаблонами, отражающими практику наиболее успешных проектов АЛЬПЕ.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gray">
          <a:xfrm>
            <a:off x="4559300" y="2527300"/>
            <a:ext cx="421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rgbClr val="4D4D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800" kern="0" dirty="0" smtClean="0">
                <a:solidFill>
                  <a:srgbClr val="0070C0"/>
                </a:solidFill>
                <a:latin typeface="+mn-lt"/>
                <a:cs typeface="+mn-cs"/>
              </a:rPr>
              <a:t>Подход «шаг за шагом» (</a:t>
            </a:r>
            <a:r>
              <a:rPr lang="en-US" sz="1800" kern="0" dirty="0" smtClean="0">
                <a:solidFill>
                  <a:srgbClr val="0070C0"/>
                </a:solidFill>
                <a:latin typeface="+mn-lt"/>
                <a:cs typeface="+mn-cs"/>
              </a:rPr>
              <a:t>step by step) </a:t>
            </a:r>
            <a:r>
              <a:rPr lang="ru-RU" sz="1800" kern="0" dirty="0" smtClean="0">
                <a:solidFill>
                  <a:srgbClr val="0070C0"/>
                </a:solidFill>
                <a:latin typeface="+mn-lt"/>
                <a:cs typeface="+mn-cs"/>
              </a:rPr>
              <a:t>позволяет эффективнее проводить изменения в бизнесе компании заказчика в сжатые сроки, с учетом приоритетов и целесообразности автоматизации процессов, под регулярным контролем </a:t>
            </a:r>
            <a:r>
              <a:rPr lang="ru-RU" sz="1800" kern="0" dirty="0" err="1" smtClean="0">
                <a:solidFill>
                  <a:srgbClr val="0070C0"/>
                </a:solidFill>
                <a:latin typeface="+mn-lt"/>
                <a:cs typeface="+mn-cs"/>
              </a:rPr>
              <a:t>бизнес-изменений</a:t>
            </a:r>
            <a:r>
              <a:rPr lang="ru-RU" sz="1800" kern="0" dirty="0" smtClean="0">
                <a:solidFill>
                  <a:srgbClr val="0070C0"/>
                </a:solidFill>
                <a:latin typeface="+mn-lt"/>
                <a:cs typeface="+mn-cs"/>
              </a:rPr>
              <a:t>.</a:t>
            </a:r>
          </a:p>
          <a:p>
            <a:pPr marL="571500" marR="0" lvl="0" indent="-45720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>
                <a:srgbClr val="4D4D4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этом на каждой фазе заказчик получает продуктивный результат соответствующего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объема.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4410" y="2743200"/>
            <a:ext cx="4700490" cy="3773905"/>
            <a:chOff x="214410" y="2743200"/>
            <a:chExt cx="4700490" cy="3773905"/>
          </a:xfrm>
        </p:grpSpPr>
        <p:sp>
          <p:nvSpPr>
            <p:cNvPr id="8" name="Пятиугольник 7"/>
            <p:cNvSpPr/>
            <p:nvPr/>
          </p:nvSpPr>
          <p:spPr bwMode="auto">
            <a:xfrm>
              <a:off x="2057400" y="4165600"/>
              <a:ext cx="1092200" cy="307777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Фаза 3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 rot="5400000" flipH="1" flipV="1">
              <a:off x="-364500" y="5228600"/>
              <a:ext cx="1872000" cy="1588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 bwMode="auto">
            <a:xfrm flipV="1">
              <a:off x="571500" y="6210300"/>
              <a:ext cx="4343400" cy="0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-1372117" y="4380527"/>
              <a:ext cx="3480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Объем реализованного функционала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8784" y="6210300"/>
              <a:ext cx="2794516" cy="3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Развитие проекта во времени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 flipV="1">
              <a:off x="1511300" y="5727699"/>
              <a:ext cx="756000" cy="46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2286000" y="5473699"/>
              <a:ext cx="612000" cy="720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 flipV="1">
              <a:off x="2908300" y="5257799"/>
              <a:ext cx="756000" cy="936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9584" y="2997200"/>
              <a:ext cx="279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(Фазы внедрения)</a:t>
              </a:r>
              <a:endParaRPr lang="ru-RU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736600" y="3289300"/>
              <a:ext cx="1104900" cy="30607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 bwMode="auto">
            <a:xfrm>
              <a:off x="800100" y="3403600"/>
              <a:ext cx="1092200" cy="307777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Фаза 1</a:t>
              </a:r>
            </a:p>
          </p:txBody>
        </p:sp>
        <p:sp>
          <p:nvSpPr>
            <p:cNvPr id="7" name="Пятиугольник 6"/>
            <p:cNvSpPr/>
            <p:nvPr/>
          </p:nvSpPr>
          <p:spPr bwMode="auto">
            <a:xfrm>
              <a:off x="1384300" y="3784600"/>
              <a:ext cx="1092200" cy="307777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Фаза 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2284" y="2743200"/>
              <a:ext cx="279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/>
                <a:t>Очереди проекта,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5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909638"/>
            <a:ext cx="7835900" cy="498475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ru-RU" dirty="0" smtClean="0"/>
              <a:t>Цели проекта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28" y="1587499"/>
            <a:ext cx="8420669" cy="5086255"/>
          </a:xfrm>
        </p:spPr>
        <p:txBody>
          <a:bodyPr/>
          <a:lstStyle/>
          <a:p>
            <a:pPr marL="108000" indent="0">
              <a:buNone/>
              <a:defRPr/>
            </a:pPr>
            <a:endParaRPr lang="ru-RU" sz="1800" dirty="0" smtClean="0"/>
          </a:p>
          <a:p>
            <a:pPr lvl="0"/>
            <a:r>
              <a:rPr lang="ru-RU" sz="2000" dirty="0" smtClean="0"/>
              <a:t>Получать </a:t>
            </a:r>
            <a:r>
              <a:rPr lang="ru-RU" sz="2000" dirty="0"/>
              <a:t>в требуемые сроки достоверный финансовый анализ деятельности </a:t>
            </a:r>
            <a:r>
              <a:rPr lang="ru-RU" sz="2000" dirty="0" smtClean="0"/>
              <a:t>предприятия</a:t>
            </a:r>
            <a:endParaRPr lang="ru-RU" sz="2000" dirty="0"/>
          </a:p>
          <a:p>
            <a:pPr lvl="0"/>
            <a:r>
              <a:rPr lang="ru-RU" sz="2000" dirty="0"/>
              <a:t>Обеспечить получение оценки выручки по коммерческому отделу и  менеджерам</a:t>
            </a:r>
          </a:p>
          <a:p>
            <a:pPr lvl="0"/>
            <a:r>
              <a:rPr lang="ru-RU" sz="2000" dirty="0"/>
              <a:t>Обеспечить отдел сбыта информацией о статусе выполнения цепочки клиентских  </a:t>
            </a:r>
            <a:r>
              <a:rPr lang="ru-RU" sz="2000" dirty="0" smtClean="0"/>
              <a:t>заказов</a:t>
            </a:r>
            <a:endParaRPr lang="ru-RU" sz="2000" dirty="0"/>
          </a:p>
          <a:p>
            <a:pPr lvl="0"/>
            <a:r>
              <a:rPr lang="ru-RU" sz="2000" dirty="0"/>
              <a:t>Обеспечить отдел заготовки информацией о требуемых объемах и сроках заготовки </a:t>
            </a:r>
            <a:r>
              <a:rPr lang="ru-RU" sz="2000" dirty="0" smtClean="0"/>
              <a:t>компонентов</a:t>
            </a:r>
            <a:endParaRPr lang="ru-RU" sz="2000" dirty="0"/>
          </a:p>
          <a:p>
            <a:pPr lvl="0"/>
            <a:r>
              <a:rPr lang="ru-RU" sz="2000" dirty="0"/>
              <a:t>Оптимизировать сроки исполнения заказов клиентов путем определения степени загрузки оборудования и четкого  планирования потребности в материалах</a:t>
            </a:r>
          </a:p>
          <a:p>
            <a:pPr lvl="0"/>
            <a:r>
              <a:rPr lang="ru-RU" sz="2000" dirty="0"/>
              <a:t>Повысить точность учета  запасов ТМЦ и оценки себестоимости заготовки</a:t>
            </a:r>
          </a:p>
          <a:p>
            <a:r>
              <a:rPr lang="ru-RU" sz="2000" dirty="0"/>
              <a:t>Организовать централизованное хранение документации в </a:t>
            </a:r>
            <a:r>
              <a:rPr lang="en-US" sz="2000" dirty="0"/>
              <a:t>ERP</a:t>
            </a:r>
            <a:endParaRPr lang="ru-RU" sz="2000" dirty="0"/>
          </a:p>
          <a:p>
            <a:pPr lvl="0"/>
            <a:endParaRPr lang="ru-RU" sz="2000" dirty="0" smtClean="0"/>
          </a:p>
          <a:p>
            <a:pPr marL="457200" indent="-457200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345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908050"/>
            <a:ext cx="6378575" cy="498475"/>
          </a:xfrm>
        </p:spPr>
        <p:txBody>
          <a:bodyPr/>
          <a:lstStyle/>
          <a:p>
            <a:pPr eaLnBrk="1" hangingPunct="1"/>
            <a:r>
              <a:rPr lang="ru-RU" dirty="0" smtClean="0"/>
              <a:t>Объем Проекта. Полная карта решений </a:t>
            </a:r>
            <a:endParaRPr lang="de-DE" dirty="0" smtClean="0"/>
          </a:p>
        </p:txBody>
      </p:sp>
      <p:grpSp>
        <p:nvGrpSpPr>
          <p:cNvPr id="34" name="Группа 33"/>
          <p:cNvGrpSpPr>
            <a:grpSpLocks/>
          </p:cNvGrpSpPr>
          <p:nvPr/>
        </p:nvGrpSpPr>
        <p:grpSpPr>
          <a:xfrm>
            <a:off x="158496" y="1524000"/>
            <a:ext cx="8802624" cy="4364736"/>
            <a:chOff x="287363" y="1484784"/>
            <a:chExt cx="8027987" cy="3258042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gray">
            <a:xfrm>
              <a:off x="287363" y="1484784"/>
              <a:ext cx="1376362" cy="4392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 dirty="0">
                  <a:latin typeface="Arial"/>
                  <a:ea typeface="Times New Roman"/>
                </a:rPr>
                <a:t>Финансовый учет</a:t>
              </a:r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gray">
            <a:xfrm>
              <a:off x="1663725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Главная книга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gray">
            <a:xfrm>
              <a:off x="2771800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Расчеты с поставщиками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gray">
            <a:xfrm>
              <a:off x="3881463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Расчеты с заказчиками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gray">
            <a:xfrm>
              <a:off x="4989538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Банк и касса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gray">
            <a:xfrm>
              <a:off x="6097613" y="1484784"/>
              <a:ext cx="10699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Учет основных средств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gray">
            <a:xfrm>
              <a:off x="7177113" y="1484784"/>
              <a:ext cx="1138237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Закрытие периода и отчетность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gray">
            <a:xfrm>
              <a:off x="287363" y="1956949"/>
              <a:ext cx="1376362" cy="43926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Управленческий учет 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Rectangle 11"/>
            <p:cNvSpPr>
              <a:spLocks noChangeArrowheads="1"/>
            </p:cNvSpPr>
            <p:nvPr/>
          </p:nvSpPr>
          <p:spPr bwMode="gray">
            <a:xfrm>
              <a:off x="1663725" y="1956949"/>
              <a:ext cx="1662113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Учет затрат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gray">
            <a:xfrm>
              <a:off x="3325838" y="1956949"/>
              <a:ext cx="1663700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Учет прибыли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Rectangle 13"/>
            <p:cNvSpPr>
              <a:spLocks noChangeArrowheads="1"/>
            </p:cNvSpPr>
            <p:nvPr/>
          </p:nvSpPr>
          <p:spPr bwMode="gray">
            <a:xfrm>
              <a:off x="4989538" y="1956949"/>
              <a:ext cx="1662112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Внутренние заказы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gray">
            <a:xfrm>
              <a:off x="6651650" y="1956949"/>
              <a:ext cx="1663700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Закрытие и отчетность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gray">
            <a:xfrm>
              <a:off x="287363" y="2430759"/>
              <a:ext cx="1376362" cy="43926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Сбыт и распределение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gray">
            <a:xfrm>
              <a:off x="1663725" y="2430759"/>
              <a:ext cx="2217738" cy="439262"/>
            </a:xfrm>
            <a:prstGeom prst="rect">
              <a:avLst/>
            </a:prstGeom>
            <a:solidFill>
              <a:srgbClr val="9999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Оргструктуры и справочники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gray">
            <a:xfrm>
              <a:off x="3881463" y="2430759"/>
              <a:ext cx="2217737" cy="439262"/>
            </a:xfrm>
            <a:prstGeom prst="rect">
              <a:avLst/>
            </a:prstGeom>
            <a:solidFill>
              <a:srgbClr val="9999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Сценарии процесса сбыта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gray">
            <a:xfrm>
              <a:off x="6097613" y="2430759"/>
              <a:ext cx="2217737" cy="439262"/>
            </a:xfrm>
            <a:prstGeom prst="rect">
              <a:avLst/>
            </a:prstGeom>
            <a:solidFill>
              <a:srgbClr val="9999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Обработка операций поставки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gray">
            <a:xfrm>
              <a:off x="287363" y="2902925"/>
              <a:ext cx="1376362" cy="4392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Закупки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Rectangle 20"/>
            <p:cNvSpPr>
              <a:spLocks noChangeArrowheads="1"/>
            </p:cNvSpPr>
            <p:nvPr/>
          </p:nvSpPr>
          <p:spPr bwMode="gray">
            <a:xfrm>
              <a:off x="1663725" y="2902925"/>
              <a:ext cx="2217738" cy="43926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Оргструктуры и справочники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gray">
            <a:xfrm>
              <a:off x="3881463" y="2902925"/>
              <a:ext cx="2217737" cy="43926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Сценарии процесса закупки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Rectangle 22"/>
            <p:cNvSpPr>
              <a:spLocks noChangeArrowheads="1"/>
            </p:cNvSpPr>
            <p:nvPr/>
          </p:nvSpPr>
          <p:spPr bwMode="gray">
            <a:xfrm>
              <a:off x="6097613" y="2902925"/>
              <a:ext cx="2217737" cy="43926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Обработка операций закупки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1" name="Rectangle 23"/>
            <p:cNvSpPr>
              <a:spLocks noChangeArrowheads="1"/>
            </p:cNvSpPr>
            <p:nvPr/>
          </p:nvSpPr>
          <p:spPr bwMode="gray">
            <a:xfrm>
              <a:off x="287363" y="3375089"/>
              <a:ext cx="1376362" cy="43926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Управление запасами и склад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" name="Rectangle 24"/>
            <p:cNvSpPr>
              <a:spLocks noChangeArrowheads="1"/>
            </p:cNvSpPr>
            <p:nvPr/>
          </p:nvSpPr>
          <p:spPr bwMode="gray">
            <a:xfrm>
              <a:off x="1663725" y="3375089"/>
              <a:ext cx="1662113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Поступление материала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gray">
            <a:xfrm>
              <a:off x="3325838" y="3375089"/>
              <a:ext cx="1663700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Перемещение материала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gray">
            <a:xfrm>
              <a:off x="4989538" y="3375089"/>
              <a:ext cx="1662112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Отпуск материала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gray">
            <a:xfrm>
              <a:off x="6651650" y="3375089"/>
              <a:ext cx="1663700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Инвентаризация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gray">
            <a:xfrm>
              <a:off x="291663" y="3840070"/>
              <a:ext cx="1373325" cy="43897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  <a:tabLst>
                  <a:tab pos="1435100" algn="l"/>
                </a:tabLst>
              </a:pPr>
              <a:r>
                <a:rPr lang="ru-RU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Планирование и   управление производством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7" name="Rectangle 27"/>
            <p:cNvSpPr>
              <a:spLocks noChangeArrowheads="1"/>
            </p:cNvSpPr>
            <p:nvPr/>
          </p:nvSpPr>
          <p:spPr bwMode="gray">
            <a:xfrm>
              <a:off x="6649108" y="3839999"/>
              <a:ext cx="1662112" cy="4392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Управление производством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8" name="Rectangle 24"/>
            <p:cNvSpPr>
              <a:spLocks noChangeArrowheads="1"/>
            </p:cNvSpPr>
            <p:nvPr/>
          </p:nvSpPr>
          <p:spPr bwMode="gray">
            <a:xfrm>
              <a:off x="1668240" y="3842615"/>
              <a:ext cx="1619250" cy="43926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Планирование  производства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Rectangle 25"/>
            <p:cNvSpPr>
              <a:spLocks noChangeArrowheads="1"/>
            </p:cNvSpPr>
            <p:nvPr/>
          </p:nvSpPr>
          <p:spPr bwMode="gray">
            <a:xfrm>
              <a:off x="3303613" y="3842615"/>
              <a:ext cx="1662112" cy="43926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Планирование потребности</a:t>
              </a:r>
              <a:b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</a:br>
              <a: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 в материалах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26"/>
            <p:cNvSpPr>
              <a:spLocks noChangeArrowheads="1"/>
            </p:cNvSpPr>
            <p:nvPr/>
          </p:nvSpPr>
          <p:spPr bwMode="gray">
            <a:xfrm>
              <a:off x="4965725" y="3842615"/>
              <a:ext cx="1663700" cy="43926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Ведомость подготовки </a:t>
              </a:r>
              <a:b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</a:br>
              <a:r>
                <a:rPr lang="ru-RU" sz="1000" kern="12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материалов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Rectangle 19"/>
            <p:cNvSpPr>
              <a:spLocks noChangeArrowheads="1"/>
            </p:cNvSpPr>
            <p:nvPr/>
          </p:nvSpPr>
          <p:spPr bwMode="gray">
            <a:xfrm>
              <a:off x="291877" y="4303565"/>
              <a:ext cx="1376362" cy="4392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Персонал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Rectangle 20"/>
            <p:cNvSpPr>
              <a:spLocks noChangeArrowheads="1"/>
            </p:cNvSpPr>
            <p:nvPr/>
          </p:nvSpPr>
          <p:spPr bwMode="gray">
            <a:xfrm>
              <a:off x="1663725" y="4303565"/>
              <a:ext cx="3628001" cy="439261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Кадровый учет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Rectangle 21"/>
            <p:cNvSpPr>
              <a:spLocks noChangeArrowheads="1"/>
            </p:cNvSpPr>
            <p:nvPr/>
          </p:nvSpPr>
          <p:spPr bwMode="gray">
            <a:xfrm>
              <a:off x="5291726" y="4303565"/>
              <a:ext cx="3003404" cy="439261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Calibri"/>
                  <a:ea typeface="Times New Roman"/>
                  <a:cs typeface="Arial"/>
                </a:rPr>
                <a:t>Учет рабочего времени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1" y="920750"/>
            <a:ext cx="8102600" cy="498475"/>
          </a:xfrm>
        </p:spPr>
        <p:txBody>
          <a:bodyPr/>
          <a:lstStyle/>
          <a:p>
            <a:pPr eaLnBrk="1" hangingPunct="1"/>
            <a:r>
              <a:rPr lang="ru-RU" dirty="0" smtClean="0"/>
              <a:t>Объем </a:t>
            </a:r>
            <a:r>
              <a:rPr lang="ru-RU" dirty="0" smtClean="0">
                <a:solidFill>
                  <a:srgbClr val="FF0000"/>
                </a:solidFill>
              </a:rPr>
              <a:t>1-й Фазы </a:t>
            </a:r>
            <a:r>
              <a:rPr lang="ru-RU" dirty="0" smtClean="0"/>
              <a:t>Проекта. Карта решения</a:t>
            </a:r>
            <a:endParaRPr lang="de-DE" dirty="0" smtClean="0"/>
          </a:p>
        </p:txBody>
      </p:sp>
      <p:grpSp>
        <p:nvGrpSpPr>
          <p:cNvPr id="35" name="Группа 34"/>
          <p:cNvGrpSpPr>
            <a:grpSpLocks/>
          </p:cNvGrpSpPr>
          <p:nvPr/>
        </p:nvGrpSpPr>
        <p:grpSpPr>
          <a:xfrm>
            <a:off x="196808" y="1536786"/>
            <a:ext cx="8630200" cy="4498253"/>
            <a:chOff x="287363" y="1484784"/>
            <a:chExt cx="8027987" cy="3258043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gray">
            <a:xfrm>
              <a:off x="287363" y="1484784"/>
              <a:ext cx="1376362" cy="4392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Финансовый учет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Rectangle 4"/>
            <p:cNvSpPr>
              <a:spLocks noChangeArrowheads="1"/>
            </p:cNvSpPr>
            <p:nvPr/>
          </p:nvSpPr>
          <p:spPr bwMode="gray">
            <a:xfrm>
              <a:off x="1663725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Главная книга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2771800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Расчеты с поставщиками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gray">
            <a:xfrm>
              <a:off x="3881463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Расчеты с заказчиками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gray">
            <a:xfrm>
              <a:off x="4989538" y="1484784"/>
              <a:ext cx="11080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Банк и касса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Rectangle 8"/>
            <p:cNvSpPr>
              <a:spLocks noChangeArrowheads="1"/>
            </p:cNvSpPr>
            <p:nvPr/>
          </p:nvSpPr>
          <p:spPr bwMode="gray">
            <a:xfrm>
              <a:off x="6097613" y="1484784"/>
              <a:ext cx="1069975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Учет основных средств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gray">
            <a:xfrm>
              <a:off x="7177113" y="1484784"/>
              <a:ext cx="1138237" cy="439261"/>
            </a:xfrm>
            <a:prstGeom prst="rect">
              <a:avLst/>
            </a:prstGeom>
            <a:solidFill>
              <a:srgbClr val="993333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9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Закрытие периода и отчетность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gray">
            <a:xfrm>
              <a:off x="287363" y="1956949"/>
              <a:ext cx="1376362" cy="43926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Управленческий учет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Rectangle 11"/>
            <p:cNvSpPr>
              <a:spLocks noChangeArrowheads="1"/>
            </p:cNvSpPr>
            <p:nvPr/>
          </p:nvSpPr>
          <p:spPr bwMode="gray">
            <a:xfrm>
              <a:off x="1663725" y="1956949"/>
              <a:ext cx="1662113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Учет затрат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gray">
            <a:xfrm>
              <a:off x="3325838" y="1956949"/>
              <a:ext cx="1663700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Учет прибыли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gray">
            <a:xfrm>
              <a:off x="4989538" y="1956949"/>
              <a:ext cx="1662112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Внутренние заказы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gray">
            <a:xfrm>
              <a:off x="6651650" y="1956949"/>
              <a:ext cx="1663700" cy="439262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Закрытие и отчетность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gray">
            <a:xfrm>
              <a:off x="287363" y="2430759"/>
              <a:ext cx="1376362" cy="43926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Сбыт и распределение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gray">
            <a:xfrm>
              <a:off x="1663725" y="2430759"/>
              <a:ext cx="2217738" cy="439262"/>
            </a:xfrm>
            <a:prstGeom prst="rect">
              <a:avLst/>
            </a:prstGeom>
            <a:solidFill>
              <a:srgbClr val="9999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Оргструктуры и справочники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gray">
            <a:xfrm>
              <a:off x="3881463" y="2430759"/>
              <a:ext cx="2217737" cy="439262"/>
            </a:xfrm>
            <a:prstGeom prst="rect">
              <a:avLst/>
            </a:prstGeom>
            <a:solidFill>
              <a:srgbClr val="9999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Сценарии процесса сбыта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Rectangle 18"/>
            <p:cNvSpPr>
              <a:spLocks noChangeArrowheads="1"/>
            </p:cNvSpPr>
            <p:nvPr/>
          </p:nvSpPr>
          <p:spPr bwMode="gray">
            <a:xfrm>
              <a:off x="6097613" y="2430759"/>
              <a:ext cx="2217737" cy="439262"/>
            </a:xfrm>
            <a:prstGeom prst="rect">
              <a:avLst/>
            </a:prstGeom>
            <a:solidFill>
              <a:srgbClr val="9999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Обработка операций поставки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gray">
            <a:xfrm>
              <a:off x="287363" y="2902925"/>
              <a:ext cx="1376362" cy="43926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Закупки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Rectangle 20"/>
            <p:cNvSpPr>
              <a:spLocks noChangeArrowheads="1"/>
            </p:cNvSpPr>
            <p:nvPr/>
          </p:nvSpPr>
          <p:spPr bwMode="gray">
            <a:xfrm>
              <a:off x="1663725" y="2902925"/>
              <a:ext cx="2217738" cy="43926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Оргструктуры и справочники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1" name="Rectangle 21"/>
            <p:cNvSpPr>
              <a:spLocks noChangeArrowheads="1"/>
            </p:cNvSpPr>
            <p:nvPr/>
          </p:nvSpPr>
          <p:spPr bwMode="gray">
            <a:xfrm>
              <a:off x="3881463" y="2902925"/>
              <a:ext cx="2217737" cy="43926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Сценарии процесса закупки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" name="Rectangle 22"/>
            <p:cNvSpPr>
              <a:spLocks noChangeArrowheads="1"/>
            </p:cNvSpPr>
            <p:nvPr/>
          </p:nvSpPr>
          <p:spPr bwMode="gray">
            <a:xfrm>
              <a:off x="6097613" y="2902925"/>
              <a:ext cx="2217737" cy="43926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Обработка операций закупки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gray">
            <a:xfrm>
              <a:off x="287363" y="3375089"/>
              <a:ext cx="1376362" cy="43926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Управление запасами и склад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4" name="Rectangle 24"/>
            <p:cNvSpPr>
              <a:spLocks noChangeArrowheads="1"/>
            </p:cNvSpPr>
            <p:nvPr/>
          </p:nvSpPr>
          <p:spPr bwMode="gray">
            <a:xfrm>
              <a:off x="1663725" y="3375089"/>
              <a:ext cx="1662113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Поступление материала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gray">
            <a:xfrm>
              <a:off x="3325838" y="3375089"/>
              <a:ext cx="1663700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Перемещение материала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6" name="Rectangle 26"/>
            <p:cNvSpPr>
              <a:spLocks noChangeArrowheads="1"/>
            </p:cNvSpPr>
            <p:nvPr/>
          </p:nvSpPr>
          <p:spPr bwMode="gray">
            <a:xfrm>
              <a:off x="4989538" y="3375089"/>
              <a:ext cx="1662112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Отпуск материала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7" name="Rectangle 27"/>
            <p:cNvSpPr>
              <a:spLocks noChangeArrowheads="1"/>
            </p:cNvSpPr>
            <p:nvPr/>
          </p:nvSpPr>
          <p:spPr bwMode="gray">
            <a:xfrm>
              <a:off x="6651650" y="3375089"/>
              <a:ext cx="1663700" cy="439262"/>
            </a:xfrm>
            <a:prstGeom prst="rect">
              <a:avLst/>
            </a:prstGeom>
            <a:solidFill>
              <a:srgbClr val="6699CC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>
                  <a:solidFill>
                    <a:srgbClr val="FFFFFF"/>
                  </a:solidFill>
                  <a:effectLst/>
                  <a:latin typeface="Arial"/>
                  <a:ea typeface="Times New Roman"/>
                </a:rPr>
                <a:t>Инвентаризация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8" name="Rectangle 23"/>
            <p:cNvSpPr>
              <a:spLocks noChangeArrowheads="1"/>
            </p:cNvSpPr>
            <p:nvPr/>
          </p:nvSpPr>
          <p:spPr bwMode="gray">
            <a:xfrm>
              <a:off x="291663" y="3840070"/>
              <a:ext cx="1373325" cy="438975"/>
            </a:xfrm>
            <a:prstGeom prst="rect">
              <a:avLst/>
            </a:prstGeom>
            <a:solidFill>
              <a:srgbClr val="C0C0C0">
                <a:alpha val="40000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  <a:tabLst>
                  <a:tab pos="1435100" algn="l"/>
                </a:tabLst>
              </a:pPr>
              <a: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Times New Roman"/>
                </a:rPr>
                <a:t>Планирование и   управление производством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gray">
            <a:xfrm>
              <a:off x="6649108" y="3839999"/>
              <a:ext cx="1662112" cy="439262"/>
            </a:xfrm>
            <a:prstGeom prst="rect">
              <a:avLst/>
            </a:prstGeom>
            <a:solidFill>
              <a:schemeClr val="accent5">
                <a:lumMod val="50000"/>
                <a:alpha val="4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>
                <a:spcAft>
                  <a:spcPts val="0"/>
                </a:spcAft>
              </a:pPr>
              <a: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Управление производством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Rectangle 24"/>
            <p:cNvSpPr>
              <a:spLocks noChangeArrowheads="1"/>
            </p:cNvSpPr>
            <p:nvPr/>
          </p:nvSpPr>
          <p:spPr bwMode="gray">
            <a:xfrm>
              <a:off x="1668240" y="3842615"/>
              <a:ext cx="1619250" cy="439261"/>
            </a:xfrm>
            <a:prstGeom prst="rect">
              <a:avLst/>
            </a:prstGeom>
            <a:solidFill>
              <a:schemeClr val="accent5">
                <a:lumMod val="50000"/>
                <a:alpha val="4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Планирование  производства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Rectangle 25"/>
            <p:cNvSpPr>
              <a:spLocks noChangeArrowheads="1"/>
            </p:cNvSpPr>
            <p:nvPr/>
          </p:nvSpPr>
          <p:spPr bwMode="gray">
            <a:xfrm>
              <a:off x="3303613" y="3842615"/>
              <a:ext cx="1662112" cy="439261"/>
            </a:xfrm>
            <a:prstGeom prst="rect">
              <a:avLst/>
            </a:prstGeom>
            <a:solidFill>
              <a:schemeClr val="accent5">
                <a:lumMod val="50000"/>
                <a:alpha val="4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Планирование потребности</a:t>
              </a:r>
              <a:b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</a:br>
              <a: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 в материалах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Rectangle 26"/>
            <p:cNvSpPr>
              <a:spLocks noChangeArrowheads="1"/>
            </p:cNvSpPr>
            <p:nvPr/>
          </p:nvSpPr>
          <p:spPr bwMode="gray">
            <a:xfrm>
              <a:off x="4965725" y="3842615"/>
              <a:ext cx="1663700" cy="439261"/>
            </a:xfrm>
            <a:prstGeom prst="rect">
              <a:avLst/>
            </a:prstGeom>
            <a:solidFill>
              <a:schemeClr val="accent5">
                <a:lumMod val="50000"/>
                <a:alpha val="4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 algn="ctr">
                <a:spcAft>
                  <a:spcPts val="0"/>
                </a:spcAft>
              </a:pPr>
              <a: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Ведомость подготовки </a:t>
              </a:r>
              <a:b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</a:br>
              <a:r>
                <a:rPr lang="ru-RU" sz="1000" kern="12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материалов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Rectangle 19"/>
            <p:cNvSpPr>
              <a:spLocks noChangeArrowheads="1"/>
            </p:cNvSpPr>
            <p:nvPr/>
          </p:nvSpPr>
          <p:spPr bwMode="gray">
            <a:xfrm>
              <a:off x="302431" y="4303566"/>
              <a:ext cx="1376362" cy="439261"/>
            </a:xfrm>
            <a:prstGeom prst="rect">
              <a:avLst/>
            </a:prstGeom>
            <a:solidFill>
              <a:srgbClr val="C0C0C0">
                <a:alpha val="40000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50800" tIns="12700" rIns="12700" bIns="12700" anchor="ctr"/>
            <a:lstStyle/>
            <a:p>
              <a:pPr>
                <a:spcBef>
                  <a:spcPts val="240"/>
                </a:spcBef>
                <a:spcAft>
                  <a:spcPts val="0"/>
                </a:spcAft>
              </a:pPr>
              <a:r>
                <a:rPr lang="ru-RU" sz="1000">
                  <a:solidFill>
                    <a:srgbClr val="BFBFBF"/>
                  </a:solidFill>
                  <a:effectLst/>
                  <a:latin typeface="Arial"/>
                  <a:ea typeface="Times New Roman"/>
                </a:rPr>
                <a:t>Персонал</a:t>
              </a:r>
              <a:r>
                <a:rPr lang="ru-RU" sz="10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Rectangle 20"/>
            <p:cNvSpPr>
              <a:spLocks noChangeArrowheads="1"/>
            </p:cNvSpPr>
            <p:nvPr/>
          </p:nvSpPr>
          <p:spPr bwMode="gray">
            <a:xfrm>
              <a:off x="1685765" y="4303566"/>
              <a:ext cx="3628001" cy="439261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>
                <a:spcAft>
                  <a:spcPts val="0"/>
                </a:spcAft>
              </a:pPr>
              <a:r>
                <a:rPr lang="ru-RU" sz="10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Кадровый учет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304732" y="4303566"/>
              <a:ext cx="3003404" cy="439261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0" tIns="0" rIns="0" bIns="12700" anchor="ctr" anchorCtr="1"/>
            <a:lstStyle/>
            <a:p>
              <a:pPr>
                <a:spcAft>
                  <a:spcPts val="0"/>
                </a:spcAft>
              </a:pPr>
              <a:r>
                <a:rPr lang="ru-RU" sz="1000">
                  <a:solidFill>
                    <a:srgbClr val="BFBFBF"/>
                  </a:solidFill>
                  <a:effectLst/>
                  <a:latin typeface="Calibri"/>
                  <a:ea typeface="Times New Roman"/>
                  <a:cs typeface="Arial"/>
                </a:rPr>
                <a:t>Учет рабочего времени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Blue Pearl DeLuxe">
  <a:themeElements>
    <a:clrScheme name="~Blue Pearl DeLuxe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~Blue Pearl DeLux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~Blue Pearl DeLuxe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12704</TotalTime>
  <Words>784</Words>
  <Application>Microsoft Office PowerPoint</Application>
  <PresentationFormat>Экран (4:3)</PresentationFormat>
  <Paragraphs>199</Paragraphs>
  <Slides>18</Slides>
  <Notes>18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~Blue Pearl DeLuxe</vt:lpstr>
      <vt:lpstr>Лист</vt:lpstr>
      <vt:lpstr>Visio</vt:lpstr>
      <vt:lpstr>ПРОЕКТ ВНЕДРЕНИЯ   Корпоративной информационной системы   на платформе  SAP ERP All-in-One для Оптовой торговли и дистрибуции  в ООО «Торговый дом «Фторопластовые технологии»      </vt:lpstr>
      <vt:lpstr>Содержание сообщения</vt:lpstr>
      <vt:lpstr>Цели внедрения SAP</vt:lpstr>
      <vt:lpstr>Цели внедрения SAP</vt:lpstr>
      <vt:lpstr>Структура группы компаний Химком</vt:lpstr>
      <vt:lpstr>Проектный подход АЛЬПЕ Консалтинг</vt:lpstr>
      <vt:lpstr>Цели проекта</vt:lpstr>
      <vt:lpstr>Объем Проекта. Полная карта решений </vt:lpstr>
      <vt:lpstr>Объем 1-й Фазы Проекта. Карта решения</vt:lpstr>
      <vt:lpstr>Укрупненный план проекта. Этапы.</vt:lpstr>
      <vt:lpstr>Детальный план этапа проектирования</vt:lpstr>
      <vt:lpstr>Оргструктура проекта</vt:lpstr>
      <vt:lpstr>Команда проекта – правила взаимодействия</vt:lpstr>
      <vt:lpstr>Процедуры принятия решений.</vt:lpstr>
      <vt:lpstr>Роль ключевых пользователей проекта</vt:lpstr>
      <vt:lpstr>Ключевые пользователи</vt:lpstr>
      <vt:lpstr>Ключевые факторы успеха</vt:lpstr>
      <vt:lpstr>Контакт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Presentation</dc:title>
  <dc:subject>SAP Business All In One</dc:subject>
  <dc:creator>AC</dc:creator>
  <cp:lastModifiedBy>User</cp:lastModifiedBy>
  <cp:revision>1012</cp:revision>
  <dcterms:created xsi:type="dcterms:W3CDTF">2003-07-03T22:17:42Z</dcterms:created>
  <dcterms:modified xsi:type="dcterms:W3CDTF">2012-07-06T08:36:52Z</dcterms:modified>
</cp:coreProperties>
</file>