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tags/tag2.xml" ContentType="application/vnd.openxmlformats-officedocument.presentationml.tags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3"/>
  </p:notesMasterIdLst>
  <p:handoutMasterIdLst>
    <p:handoutMasterId r:id="rId34"/>
  </p:handoutMasterIdLst>
  <p:sldIdLst>
    <p:sldId id="256" r:id="rId2"/>
    <p:sldId id="330" r:id="rId3"/>
    <p:sldId id="331" r:id="rId4"/>
    <p:sldId id="332" r:id="rId5"/>
    <p:sldId id="333" r:id="rId6"/>
    <p:sldId id="340" r:id="rId7"/>
    <p:sldId id="334" r:id="rId8"/>
    <p:sldId id="336" r:id="rId9"/>
    <p:sldId id="335" r:id="rId10"/>
    <p:sldId id="337" r:id="rId11"/>
    <p:sldId id="338" r:id="rId12"/>
    <p:sldId id="339" r:id="rId13"/>
    <p:sldId id="264" r:id="rId14"/>
    <p:sldId id="315" r:id="rId15"/>
    <p:sldId id="316" r:id="rId16"/>
    <p:sldId id="317" r:id="rId17"/>
    <p:sldId id="318" r:id="rId18"/>
    <p:sldId id="319" r:id="rId19"/>
    <p:sldId id="320" r:id="rId20"/>
    <p:sldId id="321" r:id="rId21"/>
    <p:sldId id="322" r:id="rId22"/>
    <p:sldId id="327" r:id="rId23"/>
    <p:sldId id="323" r:id="rId24"/>
    <p:sldId id="328" r:id="rId25"/>
    <p:sldId id="329" r:id="rId26"/>
    <p:sldId id="324" r:id="rId27"/>
    <p:sldId id="325" r:id="rId28"/>
    <p:sldId id="326" r:id="rId29"/>
    <p:sldId id="314" r:id="rId30"/>
    <p:sldId id="341" r:id="rId31"/>
    <p:sldId id="263" r:id="rId32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600" b="1" kern="1200">
        <a:solidFill>
          <a:srgbClr val="333399"/>
        </a:solidFill>
        <a:latin typeface="Verdana" panose="020B060403050404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600" b="1" kern="1200">
        <a:solidFill>
          <a:srgbClr val="333399"/>
        </a:solidFill>
        <a:latin typeface="Verdana" panose="020B060403050404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600" b="1" kern="1200">
        <a:solidFill>
          <a:srgbClr val="333399"/>
        </a:solidFill>
        <a:latin typeface="Verdana" panose="020B060403050404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600" b="1" kern="1200">
        <a:solidFill>
          <a:srgbClr val="333399"/>
        </a:solidFill>
        <a:latin typeface="Verdana" panose="020B060403050404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600" b="1" kern="1200">
        <a:solidFill>
          <a:srgbClr val="333399"/>
        </a:solidFill>
        <a:latin typeface="Verdan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rgbClr val="333399"/>
        </a:solidFill>
        <a:latin typeface="Verdan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rgbClr val="333399"/>
        </a:solidFill>
        <a:latin typeface="Verdan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rgbClr val="333399"/>
        </a:solidFill>
        <a:latin typeface="Verdan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rgbClr val="333399"/>
        </a:solidFill>
        <a:latin typeface="Verdan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966"/>
    <a:srgbClr val="FFFFFF"/>
    <a:srgbClr val="6600FF"/>
    <a:srgbClr val="6666FF"/>
    <a:srgbClr val="0066FF"/>
    <a:srgbClr val="333399"/>
    <a:srgbClr val="CCCCFF"/>
    <a:srgbClr val="9999FF"/>
    <a:srgbClr val="66CCFF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205" autoAdjust="0"/>
    <p:restoredTop sz="94622" autoAdjust="0"/>
  </p:normalViewPr>
  <p:slideViewPr>
    <p:cSldViewPr snapToGrid="0" snapToObjects="1">
      <p:cViewPr>
        <p:scale>
          <a:sx n="66" d="100"/>
          <a:sy n="66" d="100"/>
        </p:scale>
        <p:origin x="1032" y="10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8" d="100"/>
          <a:sy n="88" d="100"/>
        </p:scale>
        <p:origin x="2754" y="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9.xml"/><Relationship Id="rId13" Type="http://schemas.openxmlformats.org/officeDocument/2006/relationships/slide" Target="slides/slide14.xml"/><Relationship Id="rId18" Type="http://schemas.openxmlformats.org/officeDocument/2006/relationships/slide" Target="slides/slide19.xml"/><Relationship Id="rId26" Type="http://schemas.openxmlformats.org/officeDocument/2006/relationships/slide" Target="slides/slide27.xml"/><Relationship Id="rId3" Type="http://schemas.openxmlformats.org/officeDocument/2006/relationships/slide" Target="slides/slide4.xml"/><Relationship Id="rId21" Type="http://schemas.openxmlformats.org/officeDocument/2006/relationships/slide" Target="slides/slide22.xml"/><Relationship Id="rId7" Type="http://schemas.openxmlformats.org/officeDocument/2006/relationships/slide" Target="slides/slide8.xml"/><Relationship Id="rId12" Type="http://schemas.openxmlformats.org/officeDocument/2006/relationships/slide" Target="slides/slide13.xml"/><Relationship Id="rId17" Type="http://schemas.openxmlformats.org/officeDocument/2006/relationships/slide" Target="slides/slide18.xml"/><Relationship Id="rId25" Type="http://schemas.openxmlformats.org/officeDocument/2006/relationships/slide" Target="slides/slide26.xml"/><Relationship Id="rId2" Type="http://schemas.openxmlformats.org/officeDocument/2006/relationships/slide" Target="slides/slide3.xml"/><Relationship Id="rId16" Type="http://schemas.openxmlformats.org/officeDocument/2006/relationships/slide" Target="slides/slide17.xml"/><Relationship Id="rId20" Type="http://schemas.openxmlformats.org/officeDocument/2006/relationships/slide" Target="slides/slide21.xml"/><Relationship Id="rId29" Type="http://schemas.openxmlformats.org/officeDocument/2006/relationships/slide" Target="slides/slide30.xml"/><Relationship Id="rId1" Type="http://schemas.openxmlformats.org/officeDocument/2006/relationships/slide" Target="slides/slide2.xml"/><Relationship Id="rId6" Type="http://schemas.openxmlformats.org/officeDocument/2006/relationships/slide" Target="slides/slide7.xml"/><Relationship Id="rId11" Type="http://schemas.openxmlformats.org/officeDocument/2006/relationships/slide" Target="slides/slide12.xml"/><Relationship Id="rId24" Type="http://schemas.openxmlformats.org/officeDocument/2006/relationships/slide" Target="slides/slide25.xml"/><Relationship Id="rId5" Type="http://schemas.openxmlformats.org/officeDocument/2006/relationships/slide" Target="slides/slide6.xml"/><Relationship Id="rId15" Type="http://schemas.openxmlformats.org/officeDocument/2006/relationships/slide" Target="slides/slide16.xml"/><Relationship Id="rId23" Type="http://schemas.openxmlformats.org/officeDocument/2006/relationships/slide" Target="slides/slide24.xml"/><Relationship Id="rId28" Type="http://schemas.openxmlformats.org/officeDocument/2006/relationships/slide" Target="slides/slide29.xml"/><Relationship Id="rId10" Type="http://schemas.openxmlformats.org/officeDocument/2006/relationships/slide" Target="slides/slide11.xml"/><Relationship Id="rId19" Type="http://schemas.openxmlformats.org/officeDocument/2006/relationships/slide" Target="slides/slide20.xml"/><Relationship Id="rId4" Type="http://schemas.openxmlformats.org/officeDocument/2006/relationships/slide" Target="slides/slide5.xml"/><Relationship Id="rId9" Type="http://schemas.openxmlformats.org/officeDocument/2006/relationships/slide" Target="slides/slide10.xml"/><Relationship Id="rId14" Type="http://schemas.openxmlformats.org/officeDocument/2006/relationships/slide" Target="slides/slide15.xml"/><Relationship Id="rId22" Type="http://schemas.openxmlformats.org/officeDocument/2006/relationships/slide" Target="slides/slide23.xml"/><Relationship Id="rId27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F6E799-65B0-45E5-BFF1-84EF6B21D504}" type="datetimeFigureOut">
              <a:rPr lang="ru-RU" smtClean="0"/>
              <a:t>21.08.2019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E54E64-A381-4DDF-A1AF-95F41F8487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11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266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6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4607575B-040A-4B68-970B-6AA6118C55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734321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508781B9-F46E-405E-AEF3-BDB0E33C7C19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614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10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4958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11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108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12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5852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13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385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14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153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15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4106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16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94185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17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87996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18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8840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19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29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1428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20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2250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21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6754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22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39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23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674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24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32256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25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92006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26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1172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27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378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28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6791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29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212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3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088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30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92415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6F292C77-7770-43A5-BBC7-D9469092C83B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31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2024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4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9882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5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8861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6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82594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7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756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8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1863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fld id="{D39DEAB6-9F66-4B7A-BCB9-124C5A2D96C1}" type="slidenum">
              <a:rPr lang="ru-RU" altLang="ru-RU" sz="1200" b="0">
                <a:solidFill>
                  <a:schemeClr val="tx1"/>
                </a:solidFill>
                <a:latin typeface="Arial" panose="020B0604020202020204" pitchFamily="34" charset="0"/>
              </a:rPr>
              <a:pPr eaLnBrk="1" hangingPunct="1"/>
              <a:t>9</a:t>
            </a:fld>
            <a:endParaRPr lang="ru-RU" altLang="ru-RU" sz="1200" b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972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7982611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2709989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241068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Корпоративная информационная система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/>
              <a:t>CARABI 6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6832906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43525851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874754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817026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7955557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650628207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2259825402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3625778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5203959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/>
              <a:t>Корпоративная информационная система</a:t>
            </a:r>
            <a:r>
              <a:rPr lang="ru-RU">
                <a:solidFill>
                  <a:schemeClr val="tx1"/>
                </a:solidFill>
              </a:rPr>
              <a:t> </a:t>
            </a:r>
            <a:r>
              <a:rPr lang="en-US" sz="1200"/>
              <a:t>CARABI 4</a:t>
            </a:r>
            <a:endParaRPr lang="ru-RU" sz="1200"/>
          </a:p>
        </p:txBody>
      </p:sp>
    </p:spTree>
    <p:extLst>
      <p:ext uri="{BB962C8B-B14F-4D97-AF65-F5344CB8AC3E}">
        <p14:creationId xmlns:p14="http://schemas.microsoft.com/office/powerpoint/2010/main" val="14247203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29" name="Rectangle 25"/>
          <p:cNvSpPr>
            <a:spLocks noChangeArrowheads="1"/>
          </p:cNvSpPr>
          <p:nvPr userDrawn="1"/>
        </p:nvSpPr>
        <p:spPr bwMode="auto">
          <a:xfrm>
            <a:off x="0" y="6334125"/>
            <a:ext cx="9134475" cy="523875"/>
          </a:xfrm>
          <a:prstGeom prst="rect">
            <a:avLst/>
          </a:prstGeom>
          <a:gradFill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 type="none" w="lg" len="lg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ru-RU"/>
          </a:p>
        </p:txBody>
      </p:sp>
      <p:sp>
        <p:nvSpPr>
          <p:cNvPr id="21528" name="Rectangle 24"/>
          <p:cNvSpPr>
            <a:spLocks noChangeArrowheads="1"/>
          </p:cNvSpPr>
          <p:nvPr userDrawn="1"/>
        </p:nvSpPr>
        <p:spPr bwMode="auto">
          <a:xfrm rot="10800000">
            <a:off x="0" y="0"/>
            <a:ext cx="9144000" cy="357188"/>
          </a:xfrm>
          <a:prstGeom prst="rect">
            <a:avLst/>
          </a:prstGeom>
          <a:gradFill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5400000" scaled="1"/>
          </a:gradFill>
          <a:ln w="9525">
            <a:noFill/>
            <a:miter lim="800000"/>
            <a:headEnd/>
            <a:tailEnd type="none" w="lg" len="lg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ru-RU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8954" y="6437577"/>
            <a:ext cx="7593012" cy="303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r>
              <a:rPr lang="ru-RU" dirty="0" smtClean="0"/>
              <a:t>Корпоративная информационная система </a:t>
            </a:r>
            <a:r>
              <a:rPr lang="en-US" dirty="0" smtClean="0"/>
              <a:t>CARABI </a:t>
            </a:r>
            <a:r>
              <a:rPr lang="ru-RU" dirty="0" smtClean="0"/>
              <a:t>6</a:t>
            </a:r>
            <a:endParaRPr lang="ru-RU" dirty="0"/>
          </a:p>
        </p:txBody>
      </p:sp>
      <p:sp>
        <p:nvSpPr>
          <p:cNvPr id="21516" name="Text Box 12"/>
          <p:cNvSpPr txBox="1">
            <a:spLocks noChangeArrowheads="1"/>
          </p:cNvSpPr>
          <p:nvPr userDrawn="1"/>
        </p:nvSpPr>
        <p:spPr bwMode="auto">
          <a:xfrm>
            <a:off x="1149576" y="78624"/>
            <a:ext cx="6901546" cy="248402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wrap="none" lIns="90000" tIns="46800" rIns="90000" bIns="46800">
            <a:spAutoFit/>
          </a:bodyPr>
          <a:lstStyle/>
          <a:p>
            <a:pPr>
              <a:defRPr/>
            </a:pPr>
            <a:r>
              <a:rPr lang="ru-RU" sz="1000" b="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ООО </a:t>
            </a:r>
            <a:r>
              <a:rPr lang="ru-RU" sz="1000" b="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«Компания «КАРАБИ</a:t>
            </a:r>
            <a:r>
              <a:rPr lang="ru-RU" sz="1000" b="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»        </a:t>
            </a:r>
            <a:r>
              <a:rPr lang="en-US" sz="1000" b="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</a:t>
            </a:r>
            <a:r>
              <a:rPr lang="ru-RU" sz="1000" b="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                                                              </a:t>
            </a:r>
            <a:r>
              <a:rPr lang="ru-RU" sz="1000" b="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Официальный партнер </a:t>
            </a:r>
            <a:r>
              <a:rPr lang="en-US" sz="1000" b="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Oracle Corp.</a:t>
            </a:r>
            <a:endParaRPr lang="ru-RU" sz="1000" b="0" dirty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3320" name="Picture 18" descr="opn-logo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100" y="15875"/>
            <a:ext cx="1100138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5" name="Line 11"/>
          <p:cNvSpPr>
            <a:spLocks noChangeShapeType="1"/>
          </p:cNvSpPr>
          <p:nvPr userDrawn="1"/>
        </p:nvSpPr>
        <p:spPr bwMode="auto">
          <a:xfrm>
            <a:off x="0" y="365125"/>
            <a:ext cx="91440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526" name="Line 22"/>
          <p:cNvSpPr>
            <a:spLocks noChangeShapeType="1"/>
          </p:cNvSpPr>
          <p:nvPr userDrawn="1"/>
        </p:nvSpPr>
        <p:spPr bwMode="auto">
          <a:xfrm>
            <a:off x="1" y="6334125"/>
            <a:ext cx="9139238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1527" name="Rectangle 23"/>
          <p:cNvSpPr>
            <a:spLocks noChangeArrowheads="1"/>
          </p:cNvSpPr>
          <p:nvPr userDrawn="1"/>
        </p:nvSpPr>
        <p:spPr bwMode="auto">
          <a:xfrm rot="10800000">
            <a:off x="0" y="390524"/>
            <a:ext cx="9139238" cy="5943600"/>
          </a:xfrm>
          <a:prstGeom prst="rect">
            <a:avLst/>
          </a:prstGeom>
          <a:gradFill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2700000" scaled="1"/>
          </a:gradFill>
          <a:ln w="9525">
            <a:noFill/>
            <a:miter lim="800000"/>
            <a:headEnd/>
            <a:tailEnd type="none" w="lg" len="lg"/>
          </a:ln>
          <a:effectLst/>
        </p:spPr>
        <p:txBody>
          <a:bodyPr wrap="none" lIns="90000" tIns="46800" rIns="90000" bIns="46800" anchor="ctr"/>
          <a:lstStyle/>
          <a:p>
            <a:pPr>
              <a:defRPr/>
            </a:pPr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54" y="60778"/>
            <a:ext cx="951668" cy="24196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ransition/>
  <p:timing>
    <p:tnLst>
      <p:par>
        <p:cTn id="1" dur="indefinite" restart="never" nodeType="tmRoot"/>
      </p:par>
    </p:tnLst>
  </p:timing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http://www.totempool.com/wp-content/uploads/2015/11/296-e14464109201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703" y="3290887"/>
            <a:ext cx="4261297" cy="2347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40" name="Rectangle 14"/>
          <p:cNvSpPr>
            <a:spLocks noChangeArrowheads="1"/>
          </p:cNvSpPr>
          <p:nvPr/>
        </p:nvSpPr>
        <p:spPr bwMode="auto">
          <a:xfrm>
            <a:off x="1" y="4514846"/>
            <a:ext cx="4882702" cy="1124016"/>
          </a:xfrm>
          <a:prstGeom prst="rect">
            <a:avLst/>
          </a:prstGeom>
          <a:gradFill rotWithShape="1">
            <a:gsLst>
              <a:gs pos="0">
                <a:srgbClr val="FF9966">
                  <a:alpha val="20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wrap="none" lIns="90000" tIns="46800" rIns="90000" bIns="46800" anchor="ctr"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ru-RU" altLang="ru-RU">
              <a:latin typeface="Arial" panose="020B0604020202020204" pitchFamily="34" charset="0"/>
            </a:endParaRPr>
          </a:p>
        </p:txBody>
      </p:sp>
      <p:sp>
        <p:nvSpPr>
          <p:cNvPr id="14341" name="Rectangle 16"/>
          <p:cNvSpPr>
            <a:spLocks noChangeArrowheads="1"/>
          </p:cNvSpPr>
          <p:nvPr/>
        </p:nvSpPr>
        <p:spPr bwMode="auto">
          <a:xfrm rot="10800000">
            <a:off x="-1" y="3290885"/>
            <a:ext cx="4882703" cy="1223964"/>
          </a:xfrm>
          <a:prstGeom prst="rect">
            <a:avLst/>
          </a:prstGeom>
          <a:gradFill rotWithShape="1">
            <a:gsLst>
              <a:gs pos="0">
                <a:srgbClr val="FF9966">
                  <a:alpha val="20000"/>
                </a:srgb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/>
        </p:spPr>
        <p:txBody>
          <a:bodyPr wrap="none" lIns="90000" tIns="46800" rIns="90000" bIns="46800" anchor="ctr"/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2065" name="Rectangle 17"/>
          <p:cNvSpPr>
            <a:spLocks noChangeArrowheads="1"/>
          </p:cNvSpPr>
          <p:nvPr/>
        </p:nvSpPr>
        <p:spPr bwMode="auto">
          <a:xfrm>
            <a:off x="819150" y="1250950"/>
            <a:ext cx="8077200" cy="1941173"/>
          </a:xfrm>
          <a:prstGeom prst="rect">
            <a:avLst/>
          </a:prstGeom>
          <a:noFill/>
          <a:ln w="9525">
            <a:noFill/>
            <a:miter lim="800000"/>
            <a:headEnd/>
            <a:tailEnd type="none" w="lg" len="lg"/>
          </a:ln>
          <a:effectLst/>
        </p:spPr>
        <p:txBody>
          <a:bodyPr lIns="90000" tIns="46800" rIns="90000" bIns="46800">
            <a:spAutoFit/>
          </a:bodyPr>
          <a:lstStyle/>
          <a:p>
            <a:pPr algn="ctr"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Доставка продуктов </a:t>
            </a:r>
            <a:br>
              <a:rPr lang="ru-RU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+ мобильная </a:t>
            </a:r>
            <a:r>
              <a:rPr lang="ru-RU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логистика</a:t>
            </a:r>
          </a:p>
          <a:p>
            <a:pPr algn="ctr">
              <a:defRPr/>
            </a:pPr>
            <a:r>
              <a:rPr lang="ru-RU" sz="40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на платформе </a:t>
            </a:r>
            <a:r>
              <a:rPr lang="en-US" sz="40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Segoe UI Light" panose="020B0502040204020203" pitchFamily="34" charset="0"/>
                <a:cs typeface="Segoe UI Light" panose="020B0502040204020203" pitchFamily="34" charset="0"/>
              </a:rPr>
              <a:t>Carabi</a:t>
            </a:r>
            <a:endParaRPr lang="ru-RU" sz="4000" dirty="0">
              <a:effectLst>
                <a:outerShdw blurRad="38100" dist="38100" dir="2700000" algn="tl">
                  <a:srgbClr val="C0C0C0"/>
                </a:outerShdw>
              </a:effectLst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4343" name="Text Box 20"/>
          <p:cNvSpPr txBox="1">
            <a:spLocks noChangeArrowheads="1"/>
          </p:cNvSpPr>
          <p:nvPr/>
        </p:nvSpPr>
        <p:spPr bwMode="auto">
          <a:xfrm>
            <a:off x="2802445" y="4386263"/>
            <a:ext cx="1939418" cy="1248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/>
            <a:endParaRPr lang="ru-RU" altLang="ru-RU" sz="1500" b="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 eaLnBrk="1" hangingPunct="1"/>
            <a:r>
              <a:rPr lang="ru-RU" altLang="ru-RU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Михаил Молочников</a:t>
            </a:r>
            <a:endParaRPr lang="ru-RU" altLang="ru-RU" sz="150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 eaLnBrk="1" hangingPunct="1"/>
            <a:endParaRPr lang="ru-RU" altLang="ru-RU" sz="1500" b="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r" eaLnBrk="1" hangingPunct="1"/>
            <a:r>
              <a:rPr lang="en-US" altLang="ru-RU" sz="1500" b="0" dirty="0" smtClean="0">
                <a:latin typeface="Arial" panose="020B0604020202020204" pitchFamily="34" charset="0"/>
              </a:rPr>
              <a:t>www.carabi.ru</a:t>
            </a:r>
            <a:endParaRPr lang="ru-RU" altLang="ru-RU" sz="1500" b="0" dirty="0">
              <a:latin typeface="Arial" panose="020B0604020202020204" pitchFamily="34" charset="0"/>
            </a:endParaRPr>
          </a:p>
          <a:p>
            <a:pPr algn="r" eaLnBrk="1" hangingPunct="1"/>
            <a:endParaRPr lang="ru-RU" altLang="ru-RU" sz="1500" b="0" dirty="0">
              <a:latin typeface="Arial" panose="020B0604020202020204" pitchFamily="34" charset="0"/>
            </a:endParaRPr>
          </a:p>
        </p:txBody>
      </p:sp>
      <p:sp>
        <p:nvSpPr>
          <p:cNvPr id="14344" name="Text Box 24"/>
          <p:cNvSpPr txBox="1">
            <a:spLocks noChangeArrowheads="1"/>
          </p:cNvSpPr>
          <p:nvPr/>
        </p:nvSpPr>
        <p:spPr bwMode="auto">
          <a:xfrm>
            <a:off x="2363788" y="3624777"/>
            <a:ext cx="3408362" cy="556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1500" dirty="0">
                <a:latin typeface="Segoe UI Light" panose="020B0502040204020203" pitchFamily="34" charset="0"/>
                <a:cs typeface="Segoe UI Light" panose="020B0502040204020203" pitchFamily="34" charset="0"/>
              </a:rPr>
              <a:t>ООО </a:t>
            </a:r>
            <a:r>
              <a:rPr lang="ru-RU" altLang="ru-RU" sz="15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«Компания «КАРАБИ</a:t>
            </a:r>
            <a:r>
              <a:rPr lang="ru-RU" altLang="ru-RU" sz="1500" dirty="0">
                <a:latin typeface="Segoe UI Light" panose="020B0502040204020203" pitchFamily="34" charset="0"/>
                <a:cs typeface="Segoe UI Light" panose="020B0502040204020203" pitchFamily="34" charset="0"/>
              </a:rPr>
              <a:t>»</a:t>
            </a:r>
          </a:p>
          <a:p>
            <a:pPr eaLnBrk="1" hangingPunct="1"/>
            <a:r>
              <a:rPr lang="ru-RU" altLang="ru-RU" sz="1500" dirty="0">
                <a:latin typeface="Segoe UI Light" panose="020B0502040204020203" pitchFamily="34" charset="0"/>
                <a:cs typeface="Segoe UI Light" panose="020B0502040204020203" pitchFamily="34" charset="0"/>
              </a:rPr>
              <a:t>Корпоративные системы</a:t>
            </a:r>
            <a:endParaRPr lang="ru-RU" altLang="ru-RU" sz="1500" b="0" dirty="0"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 smtClean="0"/>
              <a:t>Мобильная логистика на платформе </a:t>
            </a:r>
            <a:r>
              <a:rPr lang="en-US" sz="1200" dirty="0" smtClean="0"/>
              <a:t>CARABI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31" b="9328"/>
          <a:stretch/>
        </p:blipFill>
        <p:spPr>
          <a:xfrm>
            <a:off x="4882703" y="3044442"/>
            <a:ext cx="4261298" cy="259847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Склад. </a:t>
            </a: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Остатки на складе, остатки на дату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1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2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Склад. </a:t>
            </a: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Движение товара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699"/>
            <a:ext cx="9144000" cy="495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223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Финансы. Заявки на платеж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500"/>
            <a:ext cx="9144000" cy="4953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2970" y="2578470"/>
            <a:ext cx="7141029" cy="37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225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Идеальная логистика – это:</a:t>
            </a:r>
          </a:p>
        </p:txBody>
      </p:sp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647700" y="1028700"/>
            <a:ext cx="8229600" cy="49593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Автоматическое создание маршрутных листов;</a:t>
            </a:r>
          </a:p>
          <a:p>
            <a:pPr eaLnBrk="1" hangingPunct="1"/>
            <a:r>
              <a:rPr lang="ru-RU" altLang="ru-RU" sz="2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Расчет времени прибытия и километража;</a:t>
            </a:r>
          </a:p>
          <a:p>
            <a:pPr eaLnBrk="1" hangingPunct="1"/>
            <a:r>
              <a:rPr lang="ru-RU" altLang="ru-RU" sz="2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Отметка о выполнении задания – вносится водителем в мобильном приложении; </a:t>
            </a:r>
            <a:endParaRPr lang="ru-RU" altLang="ru-RU" sz="24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eaLnBrk="1" hangingPunct="1"/>
            <a:r>
              <a:rPr lang="ru-RU" altLang="ru-RU" sz="2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Водители и их маршруты – на карте;</a:t>
            </a:r>
          </a:p>
          <a:p>
            <a:pPr eaLnBrk="1" hangingPunct="1"/>
            <a:r>
              <a:rPr lang="ru-RU" altLang="ru-RU" sz="2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Функция «Позвонить за Х минут до приезда»</a:t>
            </a:r>
          </a:p>
          <a:p>
            <a:pPr eaLnBrk="1" hangingPunct="1"/>
            <a:r>
              <a:rPr lang="ru-RU" altLang="ru-RU" sz="2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Добавление точек маршрута в режиме онлайн;</a:t>
            </a:r>
          </a:p>
          <a:p>
            <a:pPr eaLnBrk="1" hangingPunct="1"/>
            <a:r>
              <a:rPr lang="ru-RU" altLang="ru-RU" sz="2400" dirty="0" smtClean="0">
                <a:solidFill>
                  <a:srgbClr val="333399"/>
                </a:solidFill>
                <a:latin typeface="Verdana" panose="020B0604030504040204" pitchFamily="34" charset="0"/>
              </a:rPr>
              <a:t>И еще кое-что </a:t>
            </a:r>
            <a:r>
              <a:rPr lang="ru-RU" altLang="ru-RU" sz="2400" dirty="0" smtClean="0">
                <a:solidFill>
                  <a:srgbClr val="333399"/>
                </a:solidFill>
                <a:latin typeface="Verdana" panose="020B0604030504040204" pitchFamily="34" charset="0"/>
                <a:sym typeface="Wingdings" panose="05000000000000000000" pitchFamily="2" charset="2"/>
              </a:rPr>
              <a:t> </a:t>
            </a:r>
            <a:endParaRPr lang="ru-RU" altLang="ru-RU" sz="2400" dirty="0" smtClean="0">
              <a:solidFill>
                <a:srgbClr val="333399"/>
              </a:solidFill>
              <a:latin typeface="Verdana" panose="020B0604030504040204" pitchFamily="34" charset="0"/>
            </a:endParaRPr>
          </a:p>
          <a:p>
            <a:pPr eaLnBrk="1" hangingPunct="1"/>
            <a:endParaRPr lang="ru-RU" altLang="ru-RU" sz="2400" dirty="0" smtClean="0">
              <a:solidFill>
                <a:srgbClr val="333399"/>
              </a:solidFill>
              <a:latin typeface="Verdana" panose="020B0604030504040204" pitchFamily="34" charset="0"/>
            </a:endParaRPr>
          </a:p>
          <a:p>
            <a:pPr algn="ctr" eaLnBrk="1" hangingPunct="1">
              <a:buFontTx/>
              <a:buNone/>
            </a:pPr>
            <a:r>
              <a:rPr lang="ru-RU" altLang="ru-RU" sz="2400" dirty="0" smtClean="0">
                <a:solidFill>
                  <a:srgbClr val="FF0000"/>
                </a:solidFill>
                <a:latin typeface="Verdana" panose="020B0604030504040204" pitchFamily="34" charset="0"/>
              </a:rPr>
              <a:t>РЕЗУЛЬТАТ – ПЛАНИРОВАНИЕ И ОПТИМИЗАЦИЯ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3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3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36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36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36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36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36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36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59630" cy="4961466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Логист лишь создает зоны и направления доставки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294854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8461" t="48077" r="28183"/>
          <a:stretch/>
        </p:blipFill>
        <p:spPr>
          <a:xfrm>
            <a:off x="-7675" y="1028700"/>
            <a:ext cx="9412497" cy="4961466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… на визуальном редакторе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400779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59630" cy="4961466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 система из имеющихся транспортных задач…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884182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3276" t="20565" b="12997"/>
          <a:stretch/>
        </p:blipFill>
        <p:spPr>
          <a:xfrm>
            <a:off x="0" y="1028700"/>
            <a:ext cx="9144000" cy="4931833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А система из имеющихся транспортных задач…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6112041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0" y="1028699"/>
            <a:ext cx="9159630" cy="4961466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создаёт маршрутные листы водителям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sp>
        <p:nvSpPr>
          <p:cNvPr id="7" name="Стрелка вправо 6"/>
          <p:cNvSpPr/>
          <p:nvPr/>
        </p:nvSpPr>
        <p:spPr bwMode="auto">
          <a:xfrm>
            <a:off x="5571067" y="3623733"/>
            <a:ext cx="2048933" cy="6604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2970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Водитель получает маршрутный лист на телефон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56" y="919415"/>
            <a:ext cx="3841687" cy="5518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552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Менеджер работает с заказами от клиентов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795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9309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56" y="919415"/>
            <a:ext cx="3841687" cy="5518162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 полной информацией о клиенте и задачах 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7774665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56" y="919415"/>
            <a:ext cx="3841687" cy="5518162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может связаться с клиентом или менеджером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3309640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56" y="919415"/>
            <a:ext cx="3841687" cy="5518162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– позвонить/отправить СМС с готовым текстом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328098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56" y="919415"/>
            <a:ext cx="3841687" cy="551816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899"/>
            <a:ext cx="8229600" cy="10636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может проложить маршрут</a:t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12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12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</a:t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Яндекс.Навигаторе или </a:t>
            </a:r>
            <a:r>
              <a:rPr lang="en-US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Google</a:t>
            </a: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 Картах</a:t>
            </a:r>
          </a:p>
        </p:txBody>
      </p:sp>
    </p:spTree>
    <p:extLst>
      <p:ext uri="{BB962C8B-B14F-4D97-AF65-F5344CB8AC3E}">
        <p14:creationId xmlns:p14="http://schemas.microsoft.com/office/powerpoint/2010/main" val="1217936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699"/>
            <a:ext cx="9159628" cy="4961465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4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Логист может добавить задачу водителю в любой момент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sp>
        <p:nvSpPr>
          <p:cNvPr id="6" name="Стрелка вправо 5"/>
          <p:cNvSpPr/>
          <p:nvPr/>
        </p:nvSpPr>
        <p:spPr bwMode="auto">
          <a:xfrm rot="10800000">
            <a:off x="4076700" y="4272491"/>
            <a:ext cx="1371600" cy="40005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19500" y="4732601"/>
            <a:ext cx="32480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 smtClean="0">
                <a:solidFill>
                  <a:srgbClr val="00B050"/>
                </a:solidFill>
              </a:rPr>
              <a:t>ПОЯВИЛАСЬ НОВАЯ ЗАДАЧА</a:t>
            </a:r>
            <a:endParaRPr lang="ru-RU" b="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44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59626" cy="4961464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4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просто кликнув по задаче: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sp>
        <p:nvSpPr>
          <p:cNvPr id="6" name="Стрелка вправо 5"/>
          <p:cNvSpPr/>
          <p:nvPr/>
        </p:nvSpPr>
        <p:spPr bwMode="auto">
          <a:xfrm rot="16200000">
            <a:off x="4295244" y="4673386"/>
            <a:ext cx="534462" cy="400050"/>
          </a:xfrm>
          <a:prstGeom prst="rightArrow">
            <a:avLst/>
          </a:prstGeom>
          <a:solidFill>
            <a:schemeClr val="bg1"/>
          </a:solidFill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35104" y="5160541"/>
            <a:ext cx="3454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0" dirty="0" smtClean="0">
                <a:solidFill>
                  <a:srgbClr val="6600FF"/>
                </a:solidFill>
              </a:rPr>
              <a:t>добавить в маршрут водителю</a:t>
            </a:r>
            <a:endParaRPr lang="ru-RU" b="0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336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62" y="919415"/>
            <a:ext cx="3841687" cy="551816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899"/>
            <a:ext cx="8229600" cy="57880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Водитель увидит новые задачи </a:t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32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32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32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32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на отдельной закладке и примет их в работу</a:t>
            </a:r>
          </a:p>
        </p:txBody>
      </p:sp>
    </p:spTree>
    <p:extLst>
      <p:ext uri="{BB962C8B-B14F-4D97-AF65-F5344CB8AC3E}">
        <p14:creationId xmlns:p14="http://schemas.microsoft.com/office/powerpoint/2010/main" val="4048240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56" y="919416"/>
            <a:ext cx="3841687" cy="5518162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 конце дня сдаст работу на склад </a:t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2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2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2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2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2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200" dirty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/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или привезет документы в офис</a:t>
            </a:r>
          </a:p>
        </p:txBody>
      </p:sp>
    </p:spTree>
    <p:extLst>
      <p:ext uri="{BB962C8B-B14F-4D97-AF65-F5344CB8AC3E}">
        <p14:creationId xmlns:p14="http://schemas.microsoft.com/office/powerpoint/2010/main" val="30093685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1656" y="919415"/>
            <a:ext cx="3841687" cy="5518162"/>
          </a:xfrm>
          <a:prstGeom prst="rect">
            <a:avLst/>
          </a:prstGeom>
        </p:spPr>
      </p:pic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при невыполнении – сообщает причину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848971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Идеальная логистика – это: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700" y="1764096"/>
            <a:ext cx="2936631" cy="15906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938" y="1764097"/>
            <a:ext cx="1167093" cy="1676400"/>
          </a:xfrm>
          <a:prstGeom prst="rect">
            <a:avLst/>
          </a:prstGeom>
        </p:spPr>
      </p:pic>
      <p:sp>
        <p:nvSpPr>
          <p:cNvPr id="6" name="Плюс 5"/>
          <p:cNvSpPr/>
          <p:nvPr/>
        </p:nvSpPr>
        <p:spPr bwMode="auto">
          <a:xfrm>
            <a:off x="3617133" y="2265431"/>
            <a:ext cx="588003" cy="588003"/>
          </a:xfrm>
          <a:prstGeom prst="mathPlus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Verdana" pitchFamily="34" charset="0"/>
            </a:endParaRPr>
          </a:p>
        </p:txBody>
      </p:sp>
      <p:sp>
        <p:nvSpPr>
          <p:cNvPr id="7" name="Равно 6"/>
          <p:cNvSpPr/>
          <p:nvPr/>
        </p:nvSpPr>
        <p:spPr bwMode="auto">
          <a:xfrm>
            <a:off x="5437833" y="2265000"/>
            <a:ext cx="528437" cy="588434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rgbClr val="8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600" b="1" i="0" u="none" strike="noStrike" cap="none" normalizeH="0" baseline="0" smtClean="0">
              <a:ln>
                <a:noFill/>
              </a:ln>
              <a:solidFill>
                <a:srgbClr val="333399"/>
              </a:solidFill>
              <a:effectLst/>
              <a:latin typeface="Verdana" pitchFamily="34" charset="0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9" t="8256" r="11241" b="15245"/>
          <a:stretch/>
        </p:blipFill>
        <p:spPr bwMode="auto">
          <a:xfrm>
            <a:off x="5999072" y="1764097"/>
            <a:ext cx="2408095" cy="16783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Прямая соединительная линия 12"/>
          <p:cNvCxnSpPr/>
          <p:nvPr/>
        </p:nvCxnSpPr>
        <p:spPr bwMode="auto">
          <a:xfrm>
            <a:off x="5895975" y="1628775"/>
            <a:ext cx="2579545" cy="199892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cxnSp>
        <p:nvCxnSpPr>
          <p:cNvPr id="17" name="Прямая соединительная линия 16"/>
          <p:cNvCxnSpPr/>
          <p:nvPr/>
        </p:nvCxnSpPr>
        <p:spPr bwMode="auto">
          <a:xfrm flipH="1">
            <a:off x="5895975" y="1628775"/>
            <a:ext cx="2657475" cy="1998927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lg" len="lg"/>
          </a:ln>
          <a:effectLst/>
        </p:spPr>
      </p:cxn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696790" y="3627702"/>
            <a:ext cx="2838450" cy="13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b="0" kern="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Инструмент планирования для логиста</a:t>
            </a: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3402259" y="3627702"/>
            <a:ext cx="2838450" cy="13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b="0" kern="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Мобильное приложение</a:t>
            </a:r>
          </a:p>
          <a:p>
            <a:pPr eaLnBrk="1" hangingPunct="1"/>
            <a:r>
              <a:rPr lang="ru-RU" altLang="ru-RU" sz="2000" b="0" kern="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для водителя</a:t>
            </a:r>
          </a:p>
        </p:txBody>
      </p:sp>
      <p:sp>
        <p:nvSpPr>
          <p:cNvPr id="22" name="Rectangle 2"/>
          <p:cNvSpPr txBox="1">
            <a:spLocks noChangeArrowheads="1"/>
          </p:cNvSpPr>
          <p:nvPr/>
        </p:nvSpPr>
        <p:spPr bwMode="auto">
          <a:xfrm>
            <a:off x="5805487" y="3627702"/>
            <a:ext cx="2838450" cy="130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000" b="0" kern="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Отказ от бумажных маршрутных листов и экономия на перевозке</a:t>
            </a:r>
          </a:p>
        </p:txBody>
      </p:sp>
      <p:sp>
        <p:nvSpPr>
          <p:cNvPr id="23" name="Rectangle 2"/>
          <p:cNvSpPr txBox="1">
            <a:spLocks noChangeArrowheads="1"/>
          </p:cNvSpPr>
          <p:nvPr/>
        </p:nvSpPr>
        <p:spPr bwMode="auto">
          <a:xfrm>
            <a:off x="98954" y="5038725"/>
            <a:ext cx="8778346" cy="897515"/>
          </a:xfrm>
          <a:prstGeom prst="rect">
            <a:avLst/>
          </a:prstGeom>
          <a:ex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altLang="ru-RU" sz="2200" b="0" kern="0" dirty="0" smtClean="0">
                <a:solidFill>
                  <a:srgbClr val="00B05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ВНЕДРЕНИЕ СИСТЕМЫ ОКУПАЕТСЯ ЗА МЕСЯЦ ИСПОЛЬЗОВАНИЯ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92537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0" grpId="0"/>
      <p:bldP spid="21" grpId="0"/>
      <p:bldP spid="2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4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Заказы создаются автоматически с сайта или по телефону</a:t>
            </a:r>
            <a:endParaRPr lang="ru-RU" altLang="ru-RU" sz="24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825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Справочная система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85" y="1248229"/>
            <a:ext cx="9161186" cy="4353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7955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2374311" y="1322971"/>
            <a:ext cx="4232547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r>
              <a:rPr lang="ru-RU" altLang="ru-RU" sz="3200" b="0" dirty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Спасибо за внимание!</a:t>
            </a: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2064452" y="3368216"/>
            <a:ext cx="4852268" cy="7408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ru-RU" altLang="ru-RU" sz="1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Запросить дополнительную информацию </a:t>
            </a:r>
          </a:p>
          <a:p>
            <a:pPr algn="ctr" eaLnBrk="1" hangingPunct="1"/>
            <a:r>
              <a:rPr lang="ru-RU" altLang="ru-RU" sz="1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по решениям на платформе </a:t>
            </a:r>
            <a:r>
              <a:rPr lang="en-US" altLang="ru-RU" sz="1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Carabi </a:t>
            </a:r>
            <a:endParaRPr lang="ru-RU" altLang="ru-RU" sz="1400" dirty="0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 eaLnBrk="1" hangingPunct="1"/>
            <a:r>
              <a:rPr lang="ru-RU" altLang="ru-RU" sz="1400" dirty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м</a:t>
            </a:r>
            <a:r>
              <a:rPr lang="ru-RU" altLang="ru-RU" sz="14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ожно по телефонам: (812) 930-4300, (812) 603-7800</a:t>
            </a:r>
            <a:endParaRPr lang="ru-RU" altLang="ru-RU" sz="1400" dirty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5066" name="Text Box 13"/>
          <p:cNvSpPr txBox="1">
            <a:spLocks noChangeArrowheads="1"/>
          </p:cNvSpPr>
          <p:nvPr/>
        </p:nvSpPr>
        <p:spPr bwMode="auto">
          <a:xfrm>
            <a:off x="3701372" y="4672060"/>
            <a:ext cx="1294242" cy="4638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 type="none" w="lg" len="lg"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rgbClr val="333399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r>
              <a:rPr lang="en-US" altLang="ru-RU" sz="2400" dirty="0" smtClean="0">
                <a:solidFill>
                  <a:srgbClr val="FF0000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carabi.ru</a:t>
            </a:r>
            <a:endParaRPr lang="ru-RU" altLang="ru-RU" sz="2400" dirty="0" smtClean="0">
              <a:solidFill>
                <a:srgbClr val="FF0000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0009" y="2179449"/>
            <a:ext cx="2461155" cy="62576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23556" grpId="1"/>
      <p:bldP spid="2355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Подготовленные заказы собираются на складе,</a:t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имеется разработанное приложение для </a:t>
            </a:r>
            <a:b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</a:b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штрих-кодеров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712" y="2153529"/>
            <a:ext cx="4724060" cy="346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700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Товаровед работает с номенклатурой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86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и ведет аналитику цен у конкурентов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953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r="5623" b="12365"/>
          <a:stretch/>
        </p:blipFill>
        <p:spPr>
          <a:xfrm>
            <a:off x="860807" y="2103966"/>
            <a:ext cx="8283193" cy="416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9575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Карточка товара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287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858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Касса наличных средств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52500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948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47700" y="469900"/>
            <a:ext cx="8229600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Склад. </a:t>
            </a:r>
            <a:r>
              <a:rPr lang="ru-RU" altLang="ru-RU" sz="2800" dirty="0" smtClean="0">
                <a:solidFill>
                  <a:srgbClr val="333399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Остатки на складе – фильтр товаров и групп</a:t>
            </a:r>
            <a:endParaRPr lang="ru-RU" altLang="ru-RU" sz="2800" dirty="0" smtClean="0">
              <a:solidFill>
                <a:srgbClr val="333399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ftr" sz="quarter" idx="10"/>
          </p:nvPr>
        </p:nvSpPr>
        <p:spPr>
          <a:xfrm>
            <a:off x="98954" y="6437577"/>
            <a:ext cx="7593012" cy="303212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dirty="0"/>
              <a:t>Мобильная логистика на платформе </a:t>
            </a:r>
            <a:r>
              <a:rPr lang="en-US" sz="1200" dirty="0"/>
              <a:t>CARABI</a:t>
            </a:r>
            <a:endParaRPr lang="ru-RU" sz="1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095224"/>
            <a:ext cx="91440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875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2|0.2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1|0.2"/>
</p:tagLst>
</file>

<file path=ppt/theme/theme1.xml><?xml version="1.0" encoding="utf-8"?>
<a:theme xmlns:a="http://schemas.openxmlformats.org/drawingml/2006/main" name="Презентация1">
  <a:themeElements>
    <a:clrScheme name="Презентация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Презентация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rgbClr val="80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600" b="1" i="0" u="none" strike="noStrike" cap="none" normalizeH="0" baseline="0" smtClean="0">
            <a:ln>
              <a:noFill/>
            </a:ln>
            <a:solidFill>
              <a:srgbClr val="333399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Презентация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резентация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резентация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25356</TotalTime>
  <Words>467</Words>
  <Application>Microsoft Office PowerPoint</Application>
  <PresentationFormat>Экран (4:3)</PresentationFormat>
  <Paragraphs>119</Paragraphs>
  <Slides>31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7" baseType="lpstr">
      <vt:lpstr>Arial</vt:lpstr>
      <vt:lpstr>Segoe UI</vt:lpstr>
      <vt:lpstr>Segoe UI Light</vt:lpstr>
      <vt:lpstr>Verdana</vt:lpstr>
      <vt:lpstr>Wingdings</vt:lpstr>
      <vt:lpstr>Презентация1</vt:lpstr>
      <vt:lpstr>Презентация PowerPoint</vt:lpstr>
      <vt:lpstr>Менеджер работает с заказами от клиентов</vt:lpstr>
      <vt:lpstr>Заказы создаются автоматически с сайта или по телефону</vt:lpstr>
      <vt:lpstr>Подготовленные заказы собираются на складе, имеется разработанное приложение для  штрих-кодеров</vt:lpstr>
      <vt:lpstr>Товаровед работает с номенклатурой</vt:lpstr>
      <vt:lpstr>и ведет аналитику цен у конкурентов</vt:lpstr>
      <vt:lpstr>Карточка товара</vt:lpstr>
      <vt:lpstr>Касса наличных средств</vt:lpstr>
      <vt:lpstr>Склад. Остатки на складе – фильтр товаров и групп</vt:lpstr>
      <vt:lpstr>Склад. Остатки на складе, остатки на дату</vt:lpstr>
      <vt:lpstr>Склад. Движение товара</vt:lpstr>
      <vt:lpstr>Финансы. Заявки на платеж</vt:lpstr>
      <vt:lpstr>Идеальная логистика – это:</vt:lpstr>
      <vt:lpstr>Логист лишь создает зоны и направления доставки</vt:lpstr>
      <vt:lpstr>… на визуальном редакторе</vt:lpstr>
      <vt:lpstr>А система из имеющихся транспортных задач…</vt:lpstr>
      <vt:lpstr>А система из имеющихся транспортных задач…</vt:lpstr>
      <vt:lpstr>создаёт маршрутные листы водителям</vt:lpstr>
      <vt:lpstr>Водитель получает маршрутный лист на телефон</vt:lpstr>
      <vt:lpstr>с полной информацией о клиенте и задачах </vt:lpstr>
      <vt:lpstr>может связаться с клиентом или менеджером</vt:lpstr>
      <vt:lpstr> – позвонить/отправить СМС с готовым текстом</vt:lpstr>
      <vt:lpstr>может проложить маршрут              на Яндекс.Навигаторе или Google Картах</vt:lpstr>
      <vt:lpstr>Логист может добавить задачу водителю в любой момент</vt:lpstr>
      <vt:lpstr>просто кликнув по задаче:</vt:lpstr>
      <vt:lpstr>Водитель увидит новые задачи             на отдельной закладке и примет их в работу</vt:lpstr>
      <vt:lpstr>В конце дня сдаст работу на склад              или привезет документы в офис</vt:lpstr>
      <vt:lpstr>при невыполнении – сообщает причину</vt:lpstr>
      <vt:lpstr>Идеальная логистика – это:</vt:lpstr>
      <vt:lpstr>Справочная система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Внедрение корпоративной информационной системы ЮНИКС</dc:title>
  <dc:creator>Alexander</dc:creator>
  <cp:lastModifiedBy>user</cp:lastModifiedBy>
  <cp:revision>255</cp:revision>
  <dcterms:created xsi:type="dcterms:W3CDTF">2007-07-10T11:28:43Z</dcterms:created>
  <dcterms:modified xsi:type="dcterms:W3CDTF">2019-08-26T10:34:44Z</dcterms:modified>
</cp:coreProperties>
</file>