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344" r:id="rId3"/>
    <p:sldId id="342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263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rgbClr val="333399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66"/>
    <a:srgbClr val="FFFFFF"/>
    <a:srgbClr val="6600FF"/>
    <a:srgbClr val="6666FF"/>
    <a:srgbClr val="0066FF"/>
    <a:srgbClr val="333399"/>
    <a:srgbClr val="CCCCFF"/>
    <a:srgbClr val="9999FF"/>
    <a:srgbClr val="66CC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4622" autoAdjust="0"/>
  </p:normalViewPr>
  <p:slideViewPr>
    <p:cSldViewPr snapToGrid="0" snapToObjects="1">
      <p:cViewPr varScale="1">
        <p:scale>
          <a:sx n="115" d="100"/>
          <a:sy n="115" d="100"/>
        </p:scale>
        <p:origin x="111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2754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6E799-65B0-45E5-BFF1-84EF6B21D504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54E64-A381-4DDF-A1AF-95F41F848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11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4607575B-040A-4B68-970B-6AA6118C55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7343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508781B9-F46E-405E-AEF3-BDB0E33C7C19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1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614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889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82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6F292C77-7770-43A5-BBC7-D9469092C83B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202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756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02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189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451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398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8139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50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39DEAB6-9F66-4B7A-BCB9-124C5A2D96C1}" type="slidenum">
              <a:rPr lang="ru-RU" altLang="ru-RU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ru-RU" altLang="ru-RU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441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798261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270998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241068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 smtClean="0"/>
              <a:t>Корпоративная информационная система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/>
              <a:t>CARABI 6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6832906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43525851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874754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8170261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7955557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65062820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25982540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6257787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5203959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Корпоративная информационная система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en-US" sz="1200"/>
              <a:t>CARABI 4</a:t>
            </a:r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424720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9" name="Rectangle 25"/>
          <p:cNvSpPr>
            <a:spLocks noChangeArrowheads="1"/>
          </p:cNvSpPr>
          <p:nvPr userDrawn="1"/>
        </p:nvSpPr>
        <p:spPr bwMode="auto">
          <a:xfrm>
            <a:off x="0" y="6334125"/>
            <a:ext cx="9134475" cy="523875"/>
          </a:xfrm>
          <a:prstGeom prst="rect">
            <a:avLst/>
          </a:prstGeom>
          <a:gradFill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/>
          </a:p>
        </p:txBody>
      </p:sp>
      <p:sp>
        <p:nvSpPr>
          <p:cNvPr id="21528" name="Rectangle 24"/>
          <p:cNvSpPr>
            <a:spLocks noChangeArrowheads="1"/>
          </p:cNvSpPr>
          <p:nvPr userDrawn="1"/>
        </p:nvSpPr>
        <p:spPr bwMode="auto">
          <a:xfrm rot="10800000">
            <a:off x="0" y="0"/>
            <a:ext cx="9144000" cy="357188"/>
          </a:xfrm>
          <a:prstGeom prst="rect">
            <a:avLst/>
          </a:prstGeom>
          <a:gradFill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954" y="6437577"/>
            <a:ext cx="7593012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ru-RU" dirty="0" smtClean="0"/>
              <a:t>Корпоративная информационная система </a:t>
            </a:r>
            <a:r>
              <a:rPr lang="en-US" dirty="0" smtClean="0"/>
              <a:t>CARABI 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21516" name="Text Box 12"/>
          <p:cNvSpPr txBox="1">
            <a:spLocks noChangeArrowheads="1"/>
          </p:cNvSpPr>
          <p:nvPr userDrawn="1"/>
        </p:nvSpPr>
        <p:spPr bwMode="auto">
          <a:xfrm>
            <a:off x="1149576" y="78624"/>
            <a:ext cx="6901546" cy="24840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defRPr/>
            </a:pPr>
            <a:r>
              <a:rPr lang="ru-RU" sz="1000" b="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ООО </a:t>
            </a:r>
            <a:r>
              <a:rPr lang="ru-RU" sz="1000" b="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«Компания «КАРАБИ</a:t>
            </a:r>
            <a:r>
              <a:rPr lang="ru-RU" sz="1000" b="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        </a:t>
            </a:r>
            <a:r>
              <a:rPr lang="en-US" sz="1000" b="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             </a:t>
            </a:r>
            <a:r>
              <a:rPr lang="ru-RU" sz="1000" b="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                                                         </a:t>
            </a:r>
            <a:r>
              <a:rPr lang="ru-RU" sz="1000" b="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Официальный партнер </a:t>
            </a:r>
            <a:r>
              <a:rPr lang="en-US" sz="1000" b="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Oracle Corp.</a:t>
            </a:r>
            <a:endParaRPr lang="ru-RU" sz="1000" b="0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3320" name="Picture 18" descr="opn-logo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15875"/>
            <a:ext cx="11001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Line 11"/>
          <p:cNvSpPr>
            <a:spLocks noChangeShapeType="1"/>
          </p:cNvSpPr>
          <p:nvPr userDrawn="1"/>
        </p:nvSpPr>
        <p:spPr bwMode="auto">
          <a:xfrm>
            <a:off x="0" y="365125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526" name="Line 22"/>
          <p:cNvSpPr>
            <a:spLocks noChangeShapeType="1"/>
          </p:cNvSpPr>
          <p:nvPr userDrawn="1"/>
        </p:nvSpPr>
        <p:spPr bwMode="auto">
          <a:xfrm>
            <a:off x="1" y="6334125"/>
            <a:ext cx="91392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527" name="Rectangle 23"/>
          <p:cNvSpPr>
            <a:spLocks noChangeArrowheads="1"/>
          </p:cNvSpPr>
          <p:nvPr userDrawn="1"/>
        </p:nvSpPr>
        <p:spPr bwMode="auto">
          <a:xfrm rot="10800000">
            <a:off x="0" y="390524"/>
            <a:ext cx="9139238" cy="5943600"/>
          </a:xfrm>
          <a:prstGeom prst="rect">
            <a:avLst/>
          </a:prstGeom>
          <a:gradFill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4" y="60778"/>
            <a:ext cx="951668" cy="2419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/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6" name="Picture 10" descr="http://www.totempool.com/wp-content/uploads/2015/11/296-e144641092012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703" y="3290887"/>
            <a:ext cx="4261297" cy="23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0" name="Rectangle 14"/>
          <p:cNvSpPr>
            <a:spLocks noChangeArrowheads="1"/>
          </p:cNvSpPr>
          <p:nvPr/>
        </p:nvSpPr>
        <p:spPr bwMode="auto">
          <a:xfrm>
            <a:off x="1" y="4514846"/>
            <a:ext cx="4882702" cy="1124016"/>
          </a:xfrm>
          <a:prstGeom prst="rect">
            <a:avLst/>
          </a:prstGeom>
          <a:gradFill rotWithShape="1">
            <a:gsLst>
              <a:gs pos="0">
                <a:srgbClr val="FF9966">
                  <a:alpha val="20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/>
        </p:spPr>
        <p:txBody>
          <a:bodyPr wrap="none" lIns="90000" tIns="46800" rIns="90000" bIns="46800" anchor="ctr"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4341" name="Rectangle 16"/>
          <p:cNvSpPr>
            <a:spLocks noChangeArrowheads="1"/>
          </p:cNvSpPr>
          <p:nvPr/>
        </p:nvSpPr>
        <p:spPr bwMode="auto">
          <a:xfrm rot="10800000">
            <a:off x="-1" y="3290885"/>
            <a:ext cx="4882703" cy="1223964"/>
          </a:xfrm>
          <a:prstGeom prst="rect">
            <a:avLst/>
          </a:prstGeom>
          <a:gradFill rotWithShape="1">
            <a:gsLst>
              <a:gs pos="0">
                <a:srgbClr val="FF9966">
                  <a:alpha val="20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/>
        </p:spPr>
        <p:txBody>
          <a:bodyPr wrap="none" lIns="90000" tIns="46800" rIns="90000" bIns="46800" anchor="ctr"/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819150" y="1250950"/>
            <a:ext cx="8077200" cy="18180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Планирование и учет производства в компании </a:t>
            </a:r>
            <a:r>
              <a:rPr lang="ru-RU" sz="36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Астерион</a:t>
            </a:r>
            <a:endParaRPr lang="ru-RU" sz="3600" dirty="0" smtClean="0">
              <a:effectLst>
                <a:outerShdw blurRad="38100" dist="38100" dir="2700000" algn="tl">
                  <a:srgbClr val="C0C0C0"/>
                </a:outerShdw>
              </a:effectLst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на платформе </a:t>
            </a:r>
            <a:r>
              <a:rPr lang="en-US" sz="4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Carabi</a:t>
            </a:r>
            <a:endParaRPr lang="ru-RU" sz="4000" dirty="0">
              <a:effectLst>
                <a:outerShdw blurRad="38100" dist="38100" dir="2700000" algn="tl">
                  <a:srgbClr val="C0C0C0"/>
                </a:outerShdw>
              </a:effectLs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343" name="Text Box 20"/>
          <p:cNvSpPr txBox="1">
            <a:spLocks noChangeArrowheads="1"/>
          </p:cNvSpPr>
          <p:nvPr/>
        </p:nvSpPr>
        <p:spPr bwMode="auto">
          <a:xfrm>
            <a:off x="2802445" y="4386263"/>
            <a:ext cx="1939418" cy="1479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algn="r" eaLnBrk="1" hangingPunct="1"/>
            <a:endParaRPr lang="ru-RU" altLang="ru-RU" sz="1500" b="0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 eaLnBrk="1" hangingPunct="1"/>
            <a:r>
              <a:rPr lang="ru-RU" altLang="ru-RU" sz="1500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Еникеев</a:t>
            </a:r>
            <a:r>
              <a:rPr lang="ru-RU" altLang="ru-RU" sz="15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Валерий</a:t>
            </a:r>
          </a:p>
          <a:p>
            <a:pPr algn="r" eaLnBrk="1" hangingPunct="1"/>
            <a:r>
              <a:rPr lang="ru-RU" altLang="ru-RU" sz="15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Молочников Михаил</a:t>
            </a:r>
            <a:endParaRPr lang="ru-RU" altLang="ru-RU" sz="15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 eaLnBrk="1" hangingPunct="1"/>
            <a:endParaRPr lang="ru-RU" altLang="ru-RU" sz="1500" b="0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 eaLnBrk="1" hangingPunct="1"/>
            <a:r>
              <a:rPr lang="en-US" altLang="ru-RU" sz="1500" b="0" dirty="0" smtClean="0">
                <a:latin typeface="Arial" panose="020B0604020202020204" pitchFamily="34" charset="0"/>
              </a:rPr>
              <a:t>www.carabi.ru</a:t>
            </a:r>
            <a:endParaRPr lang="ru-RU" altLang="ru-RU" sz="1500" b="0" dirty="0">
              <a:latin typeface="Arial" panose="020B0604020202020204" pitchFamily="34" charset="0"/>
            </a:endParaRPr>
          </a:p>
          <a:p>
            <a:pPr algn="r" eaLnBrk="1" hangingPunct="1"/>
            <a:endParaRPr lang="ru-RU" altLang="ru-RU" sz="1500" b="0" dirty="0">
              <a:latin typeface="Arial" panose="020B0604020202020204" pitchFamily="34" charset="0"/>
            </a:endParaRPr>
          </a:p>
        </p:txBody>
      </p:sp>
      <p:sp>
        <p:nvSpPr>
          <p:cNvPr id="14344" name="Text Box 24"/>
          <p:cNvSpPr txBox="1">
            <a:spLocks noChangeArrowheads="1"/>
          </p:cNvSpPr>
          <p:nvPr/>
        </p:nvSpPr>
        <p:spPr bwMode="auto">
          <a:xfrm>
            <a:off x="2363788" y="3624777"/>
            <a:ext cx="3408362" cy="55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ru-RU" altLang="ru-RU" sz="15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Компания КАРАБИ</a:t>
            </a:r>
            <a:endParaRPr lang="ru-RU" altLang="ru-RU" sz="15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eaLnBrk="1" hangingPunct="1"/>
            <a:r>
              <a:rPr lang="ru-RU" altLang="ru-RU" sz="1500" dirty="0">
                <a:latin typeface="Segoe UI Light" panose="020B0502040204020203" pitchFamily="34" charset="0"/>
                <a:cs typeface="Segoe UI Light" panose="020B0502040204020203" pitchFamily="34" charset="0"/>
              </a:rPr>
              <a:t>Корпоративные системы</a:t>
            </a:r>
            <a:endParaRPr lang="ru-RU" altLang="ru-RU" sz="15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Учет фактов выполнения работ</a:t>
            </a:r>
            <a:b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Отображение на мобильных устройствах с авторизацией по пластиковой карте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Печать наряда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Начало, приостановка и завершения работы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Проведение ОТК и печать</a:t>
            </a:r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Печать </a:t>
            </a:r>
            <a:r>
              <a:rPr lang="ru-RU" altLang="ru-RU" sz="2400" dirty="0" err="1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шильдов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Корректировка норм производственных работ</a:t>
            </a:r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 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Закрытие работы и заказа вручную</a:t>
            </a:r>
          </a:p>
          <a:p>
            <a:pPr eaLnBrk="1" hangingPunct="1"/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eaLnBrk="1" hangingPunct="1">
              <a:buNone/>
            </a:pP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2861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Доработки и изменения</a:t>
            </a:r>
            <a:b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Разделение Комплектаций конструктора и технолога</a:t>
            </a: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Добавление параметра выдержки операции</a:t>
            </a: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Процедура актуализации технологии для комплектаций и заказов</a:t>
            </a:r>
            <a:endParaRPr lang="ru-RU" altLang="ru-RU" sz="16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Создание сводных отчетов по производству</a:t>
            </a:r>
            <a:r>
              <a:rPr lang="en-US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6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Расширение функционала для </a:t>
            </a:r>
            <a:r>
              <a:rPr lang="ru-RU" altLang="ru-RU" sz="1600" dirty="0" err="1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Ганта</a:t>
            </a:r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для фильтрации и ручных корректировок</a:t>
            </a:r>
            <a:endParaRPr lang="ru-RU" altLang="ru-RU" sz="16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Обучение персонала системе формирование отчетов, бланков и выгрузок</a:t>
            </a: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Отображение статистик на рабочем столе</a:t>
            </a:r>
            <a:r>
              <a:rPr lang="en-US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6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Экспорт накладных в 1С и загрузка остатков из 1С</a:t>
            </a:r>
            <a:r>
              <a:rPr lang="en-US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6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Формирование заданий для конструкторского отдела;</a:t>
            </a: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Расширение системы уведомлений в системе и на почту</a:t>
            </a:r>
            <a:r>
              <a:rPr lang="en-US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6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Подключение системы доработок и инцидентов</a:t>
            </a:r>
            <a:r>
              <a:rPr lang="en-US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6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Подключение онлайн документации по процессам на конкретных экранах</a:t>
            </a:r>
            <a:endParaRPr lang="ru-RU" altLang="ru-RU" sz="16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6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Подключение горячей линии тех поддержки; </a:t>
            </a:r>
            <a:endParaRPr lang="ru-RU" altLang="ru-RU" sz="16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eaLnBrk="1" hangingPunct="1">
              <a:buNone/>
            </a:pP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786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374311" y="1322971"/>
            <a:ext cx="4232547" cy="58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ru-RU" altLang="ru-RU" sz="3200" b="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Спасибо за внимание!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064452" y="3368216"/>
            <a:ext cx="4852268" cy="740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Запросить дополнительную информацию </a:t>
            </a:r>
          </a:p>
          <a:p>
            <a:pPr algn="ctr" eaLnBrk="1" hangingPunct="1"/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решениям на платформе </a:t>
            </a:r>
            <a:r>
              <a:rPr lang="en-US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Carabi </a:t>
            </a:r>
            <a:endParaRPr lang="ru-RU" altLang="ru-RU" sz="1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eaLnBrk="1" hangingPunct="1"/>
            <a:r>
              <a:rPr lang="ru-RU" alt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</a:t>
            </a:r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ожно по телефонам: (812) 930-4300, (812) 603-7800</a:t>
            </a:r>
            <a:endParaRPr lang="ru-RU" altLang="ru-RU" sz="1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066" name="Text Box 13"/>
          <p:cNvSpPr txBox="1">
            <a:spLocks noChangeArrowheads="1"/>
          </p:cNvSpPr>
          <p:nvPr/>
        </p:nvSpPr>
        <p:spPr bwMode="auto">
          <a:xfrm>
            <a:off x="3701372" y="4672060"/>
            <a:ext cx="1294242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333399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en-US" altLang="ru-RU" sz="24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carabi.ru</a:t>
            </a:r>
            <a:endParaRPr lang="ru-RU" altLang="ru-RU" sz="2400" dirty="0" smtClean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09" y="2179449"/>
            <a:ext cx="2461155" cy="62576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6" grpId="1"/>
      <p:bldP spid="235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План презентации</a:t>
            </a: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Этапы проекта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Производственные справочники;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Комплектации и технологии;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Номенклатура, остатки и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пополнение склада; 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Основной процесс Заказа на производства;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Алгоритмы планирования производственных нарядов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Формирование производственных нарядов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Учет фактов и корректировка нормативов;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Отчеты, аналитика и статистика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Доработки и изменения в проекте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44398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Этапы проекта</a:t>
            </a: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</a:t>
            </a:r>
            <a:r>
              <a:rPr lang="ru-RU" dirty="0" smtClean="0"/>
              <a:t>производством </a:t>
            </a:r>
            <a:r>
              <a:rPr lang="ru-RU" dirty="0"/>
              <a:t>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Настройка </a:t>
            </a:r>
            <a:r>
              <a:rPr lang="ru-RU" altLang="ru-RU" sz="18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загрузка номенклатурного справочника </a:t>
            </a:r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материалов, рабочих центров, персонала и типовых работ</a:t>
            </a:r>
            <a:r>
              <a:rPr lang="en-US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Формирование базы комплектаций выпускаемой продукции, импорт из Компас;</a:t>
            </a:r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Настройка стадий заказа</a:t>
            </a: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Автоматическое формирование заказов из 1С и по неснижаемым остаткам;</a:t>
            </a:r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Настройка и переработка алгоритмов автоматической расстановки работ и формирование производственных нарядов; </a:t>
            </a:r>
            <a:endParaRPr lang="ru-RU" altLang="ru-RU" sz="18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Настройка пополнения складских остатков полуфабрикатов, инвентаризация складских остатков;</a:t>
            </a: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Учетов фактов выполнения работ на мобильных устройствах</a:t>
            </a:r>
            <a:r>
              <a:rPr lang="en-US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Разработка хранилища технологии сборки и комплектации деталей</a:t>
            </a:r>
            <a:r>
              <a:rPr lang="en-US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Корректировка производственных нарядов на период</a:t>
            </a:r>
          </a:p>
          <a:p>
            <a:pPr eaLnBrk="1" hangingPunct="1"/>
            <a:r>
              <a:rPr lang="ru-RU" altLang="ru-RU" sz="18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Подготовка среды для получения статистик и отчетов по потребности</a:t>
            </a: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281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Производственные справочники</a:t>
            </a: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Производственная площадка и рабочие центры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Типовые РЦ, специальности и приоритеты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Справочник стадий заказа, менеджеры стадий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Справочник производственных работ;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Нормативы производственных работ; 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Производственный календарь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Производственный персонал и табели рабочего времени;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Настройка параметров испытаний для ОТК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717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Комплектации и технологии</a:t>
            </a: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Комплектация продукции и ее стадии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Загрузка чертежей из </a:t>
            </a:r>
            <a:r>
              <a:rPr lang="ru-RU" altLang="ru-RU" sz="2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</a:t>
            </a:r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омпаса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Порядок изготовления узлов и деталей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Комплектация деталей;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Технология изготовления; 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Применения комплектации и технологий в заказах</a:t>
            </a:r>
          </a:p>
          <a:p>
            <a:pPr marL="0" indent="0" eaLnBrk="1" hangingPunct="1">
              <a:buNone/>
            </a:pP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797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Номенклатура, остатки и пополнение склада</a:t>
            </a:r>
            <a:b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Справочник номенклатуры и классификация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Настройка параметров и формирования идентификатора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Формирование и корректировка остатков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Приходные и расходные накладные;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Инвентаризация остатков; 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Параметры пополнения склада</a:t>
            </a:r>
          </a:p>
          <a:p>
            <a:pPr marL="0" indent="0" eaLnBrk="1" hangingPunct="1">
              <a:buNone/>
            </a:pP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6500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Основной процесс обработки заказа</a:t>
            </a:r>
            <a:b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Стадии заказа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Загрузка заказов из 1С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Корректировка порядка изготовления и создание новой комплектации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Обеспечение заказа деталями и материалам;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Резервирование деталей и материалов на складе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Формирование потребности в закупке; 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Применения комплектации и технологий в заказах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Запуск в производство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Документы ОТК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Списание со склада и постановка ГП на склад</a:t>
            </a:r>
          </a:p>
          <a:p>
            <a:pPr eaLnBrk="1" hangingPunct="1"/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eaLnBrk="1" hangingPunct="1">
              <a:buNone/>
            </a:pP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0917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Алгоритм планирования производственных работ</a:t>
            </a:r>
            <a:b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алгоритма расстановки </a:t>
            </a:r>
            <a:r>
              <a:rPr lang="en-US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</a:t>
            </a:r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как можно раньше</a:t>
            </a:r>
            <a:r>
              <a:rPr lang="en-US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”</a:t>
            </a:r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</a:t>
            </a:r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успеть в срок</a:t>
            </a:r>
            <a:r>
              <a:rPr lang="en-US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”;</a:t>
            </a:r>
            <a:endParaRPr lang="ru-RU" altLang="ru-RU" sz="1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 перевода Заказа в статус в производство используется только алгоритм “Как можно раньше” с учетом приоритета</a:t>
            </a:r>
            <a:r>
              <a:rPr lang="en-US" alt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1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Приоритет расстановки</a:t>
            </a:r>
          </a:p>
          <a:p>
            <a:pPr lvl="1"/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1 - Срочные заказы (В заказе указано поле Срочный=Да)</a:t>
            </a:r>
          </a:p>
          <a:p>
            <a:pPr lvl="1"/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2 - Клиентские заказа и внутренние заказы с указанным сроком Изготовления</a:t>
            </a:r>
          </a:p>
          <a:p>
            <a:pPr lvl="1"/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3 - Клиентские заказа и внутренние заказы без срока изготовления</a:t>
            </a:r>
          </a:p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Таким образом заказы в расписание расставляются по следующему принципу: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Срочность</a:t>
            </a:r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Тип заказа, Срок сдачи</a:t>
            </a:r>
          </a:p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После расстановки операций с учетом приоритета заказов включаются следующие оптимизации:  </a:t>
            </a:r>
          </a:p>
          <a:p>
            <a:pPr lvl="1"/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Алгоритм совмещения работ по одинаковым изделиям в течении 3 рабочих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дней</a:t>
            </a:r>
          </a:p>
          <a:p>
            <a:pPr lvl="1"/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Вначале производится выбор свободного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РЦ с учетом ограничений и приоритетом выбора РЦ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/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Производится выбор РЦ по Типу рабочих центров, указанному в справочнике Производственных работ, с учетом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приоритета</a:t>
            </a:r>
          </a:p>
          <a:p>
            <a:pPr lvl="1"/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 выборе РЦ возможно использование этого РЦ несколькими операциями, если указана соответствующая настройка в Справочнике рабочих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центров</a:t>
            </a:r>
          </a:p>
          <a:p>
            <a:pPr lvl="1"/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Затем </a:t>
            </a:r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выбранному РЦ  определяется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персонал</a:t>
            </a:r>
          </a:p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Бронирование </a:t>
            </a:r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изделий и исключение из </a:t>
            </a:r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производства</a:t>
            </a:r>
          </a:p>
          <a:p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Формирования внутренних заказов для пополнения склада полуфабрикатов</a:t>
            </a:r>
          </a:p>
          <a:p>
            <a:r>
              <a:rPr lang="ru-RU" altLang="ru-RU" sz="1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Формирование вложенных заказов для другого производства</a:t>
            </a:r>
            <a:endParaRPr lang="ru-RU" altLang="ru-RU" sz="1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49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469900"/>
            <a:ext cx="8229600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Алгоритм корректировки нарядов</a:t>
            </a:r>
            <a:br>
              <a:rPr lang="ru-RU" altLang="ru-RU" sz="2800" dirty="0" smtClean="0">
                <a:solidFill>
                  <a:srgbClr val="33339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lang="ru-RU" altLang="ru-RU" sz="2800" dirty="0" smtClean="0">
              <a:solidFill>
                <a:srgbClr val="333399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98954" y="6437577"/>
            <a:ext cx="7593012" cy="3032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Управление производством на платформе </a:t>
            </a:r>
            <a:r>
              <a:rPr lang="en-US" sz="1200" dirty="0"/>
              <a:t>CARABI</a:t>
            </a:r>
            <a:endParaRPr lang="ru-RU" sz="12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7700" y="1028700"/>
            <a:ext cx="8229600" cy="4959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Подготовка нарядов к планированию с полным пересчетом по основному алгоритму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Смена даты начала работ, РЦ или исполнителя</a:t>
            </a:r>
            <a:r>
              <a:rPr lang="en-US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Фиксация скорректированных работ и пересчет даты начала работ с контролем наложение по времени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 необходимости корректировка порядка выполнения работ в течении дня;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 необходимости фиксация времени начала работ; </a:t>
            </a:r>
            <a:endParaRPr lang="ru-RU" altLang="ru-RU" sz="24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Создание дополнительных работ вне заказов</a:t>
            </a:r>
          </a:p>
          <a:p>
            <a:pPr eaLnBrk="1" hangingPunct="1"/>
            <a:r>
              <a:rPr lang="ru-RU" altLang="ru-RU" sz="24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Утверждение плана работ на 3 дня и формирование производственных нарядов</a:t>
            </a: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eaLnBrk="1" hangingPunct="1">
              <a:buNone/>
            </a:pPr>
            <a:endParaRPr lang="ru-RU" altLang="ru-RU" sz="24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/>
            <a:endParaRPr lang="ru-RU" altLang="ru-RU" sz="1800" dirty="0" smtClean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0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2|0.2|0.1"/>
</p:tagLst>
</file>

<file path=ppt/theme/theme1.xml><?xml version="1.0" encoding="utf-8"?>
<a:theme xmlns:a="http://schemas.openxmlformats.org/drawingml/2006/main" name="Презентация1">
  <a:themeElements>
    <a:clrScheme name="Презентация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Презентация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1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1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Презентация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26420</TotalTime>
  <Words>813</Words>
  <Application>Microsoft Office PowerPoint</Application>
  <PresentationFormat>Экран (4:3)</PresentationFormat>
  <Paragraphs>146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Segoe UI</vt:lpstr>
      <vt:lpstr>Segoe UI Light</vt:lpstr>
      <vt:lpstr>Verdana</vt:lpstr>
      <vt:lpstr>Презентация1</vt:lpstr>
      <vt:lpstr>Презентация PowerPoint</vt:lpstr>
      <vt:lpstr>План презентации</vt:lpstr>
      <vt:lpstr>Этапы проекта</vt:lpstr>
      <vt:lpstr>Производственные справочники</vt:lpstr>
      <vt:lpstr>Комплектации и технологии</vt:lpstr>
      <vt:lpstr>Номенклатура, остатки и пополнение склада </vt:lpstr>
      <vt:lpstr>Основной процесс обработки заказа </vt:lpstr>
      <vt:lpstr>Алгоритм планирования производственных работ </vt:lpstr>
      <vt:lpstr>Алгоритм корректировки нарядов </vt:lpstr>
      <vt:lpstr>Учет фактов выполнения работ </vt:lpstr>
      <vt:lpstr>Доработки и изменения 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Внедрение корпоративной информационной системы ЮНИКС</dc:title>
  <dc:creator>Alexander</dc:creator>
  <cp:lastModifiedBy>user</cp:lastModifiedBy>
  <cp:revision>276</cp:revision>
  <dcterms:created xsi:type="dcterms:W3CDTF">2007-07-10T11:28:43Z</dcterms:created>
  <dcterms:modified xsi:type="dcterms:W3CDTF">2021-03-11T06:55:20Z</dcterms:modified>
</cp:coreProperties>
</file>