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4" r:id="rId3"/>
    <p:sldId id="302" r:id="rId4"/>
    <p:sldId id="267" r:id="rId5"/>
    <p:sldId id="287" r:id="rId6"/>
    <p:sldId id="288" r:id="rId7"/>
    <p:sldId id="305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0" r:id="rId19"/>
    <p:sldId id="306" r:id="rId20"/>
    <p:sldId id="299" r:id="rId21"/>
    <p:sldId id="274" r:id="rId22"/>
    <p:sldId id="275" r:id="rId23"/>
    <p:sldId id="272" r:id="rId24"/>
    <p:sldId id="273" r:id="rId25"/>
    <p:sldId id="307" r:id="rId26"/>
    <p:sldId id="308" r:id="rId27"/>
    <p:sldId id="276" r:id="rId28"/>
    <p:sldId id="277" r:id="rId29"/>
    <p:sldId id="278" r:id="rId30"/>
    <p:sldId id="310" r:id="rId31"/>
    <p:sldId id="311" r:id="rId32"/>
    <p:sldId id="312" r:id="rId33"/>
    <p:sldId id="279" r:id="rId34"/>
    <p:sldId id="280" r:id="rId35"/>
    <p:sldId id="281" r:id="rId36"/>
    <p:sldId id="286" r:id="rId37"/>
    <p:sldId id="313" r:id="rId38"/>
    <p:sldId id="309" r:id="rId39"/>
    <p:sldId id="283" r:id="rId40"/>
    <p:sldId id="284" r:id="rId41"/>
    <p:sldId id="259" r:id="rId42"/>
    <p:sldId id="282" r:id="rId43"/>
    <p:sldId id="266" r:id="rId44"/>
    <p:sldId id="304" r:id="rId45"/>
    <p:sldId id="303" r:id="rId46"/>
    <p:sldId id="301" r:id="rId47"/>
    <p:sldId id="263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333399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FF"/>
    <a:srgbClr val="333399"/>
    <a:srgbClr val="6600FF"/>
    <a:srgbClr val="CCCCFF"/>
    <a:srgbClr val="9999FF"/>
    <a:srgbClr val="6666FF"/>
    <a:srgbClr val="66CCFF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231" autoAdjust="0"/>
    <p:restoredTop sz="94622" autoAdjust="0"/>
  </p:normalViewPr>
  <p:slideViewPr>
    <p:cSldViewPr snapToGrid="0" snapToObjects="1">
      <p:cViewPr>
        <p:scale>
          <a:sx n="130" d="100"/>
          <a:sy n="130" d="100"/>
        </p:scale>
        <p:origin x="-1080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754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3" Type="http://schemas.openxmlformats.org/officeDocument/2006/relationships/slide" Target="slides/slide4.xml"/><Relationship Id="rId21" Type="http://schemas.openxmlformats.org/officeDocument/2006/relationships/slide" Target="slides/slide38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6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46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45.xml"/><Relationship Id="rId10" Type="http://schemas.openxmlformats.org/officeDocument/2006/relationships/slide" Target="slides/slide12.xml"/><Relationship Id="rId19" Type="http://schemas.openxmlformats.org/officeDocument/2006/relationships/slide" Target="slides/slide25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6E799-65B0-45E5-BFF1-84EF6B21D504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54E64-A381-4DDF-A1AF-95F41F848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1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607575B-040A-4B68-970B-6AA6118C55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87343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08781B9-F46E-405E-AEF3-BDB0E33C7C19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614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A3B4467-E3FF-4004-9E8B-24DB8D04076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834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E795E9B-AB56-4FC7-B583-F114F20D38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51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17E7586-83CB-4C0F-B8DD-618DFE614B26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24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F10E3A7-B8A8-4C57-B205-91C91F0EEB3F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548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787B82D-CF42-4779-B4D3-1E97AE0D61C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19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47CE976-0757-474B-B88A-03DFD57ED627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54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F025386-28E5-4BD0-AD2A-C0AFF18D8ECA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1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D3D21EE-63C0-474C-B704-CAC11B6E6ABD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197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0ADB180-2306-4930-B455-93865482093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11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9E2F484-9272-4749-8AC2-DB3F63BA882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58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39DEAB6-9F66-4B7A-BCB9-124C5A2D96C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85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A616249-A0AE-4E80-955C-FFDF1158BA2D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880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AD80C7-840E-44DE-A4CF-0727913DF617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BF7380D-191C-477E-B9F5-71B9B8D5567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092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4FBC509-4566-4380-92CC-1193B1C974FF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207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DCCD0DC-B0E4-403F-BB89-148FDAA6FF54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546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3BE26B7-4E09-4FA5-AA24-4F5388B08FDC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907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789CA5E-5138-4C96-83AB-B2223B7297E2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807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6DD3F90-B52D-47B4-99F0-1328DD90E81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109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566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15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8825EB6-FED9-491E-B700-BF5C831FF2B9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588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44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CFC746-37FD-49BA-9C1A-0AED0C4E69D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184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4BBF162-7C34-4F76-8483-A89B97484CE6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963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FDD62F5-BB91-48A6-80AE-54CAE760D112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621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3422934-1CD3-47EC-85CB-10B1BF91E5F4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111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C459E95-2C42-457C-A42D-4322D59ABADC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770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C459E95-2C42-457C-A42D-4322D59ABADC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329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3F540CD-6A46-41C6-8997-4341501D454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948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9E23D68-4B72-4445-94AF-74108AB2B3E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780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F35B53C-7A25-4ED7-9256-52E67C9DD85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79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D905EEB-39E3-4F73-91AE-6A22CD05D2FB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61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A25B6D1-CDE5-4997-AAFB-3EB60076396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729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EA03F0E-2458-48E3-996D-4C50EA60B1C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653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F572045-890C-4846-9BF2-AEF21C96745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0483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E0F34B0-9810-4955-85C2-EB472E197E1B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3418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083C108-3687-475E-BE83-5D1F94F678C4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171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66CD8E9-B88D-4CDB-9B72-B26BDC33C6F9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200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F292C77-7770-43A5-BBC7-D9469092C83B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47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202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E9281BE-EA69-4946-B786-1EE6E4408091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49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F76FDA7-D356-43CB-B9CA-41CEA73C939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1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1C04B70-AF43-48D3-AFB5-5F35B574585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071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CB3E258-7732-4967-9D0F-0E5076511683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44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B05BC25-75FB-4D69-A9E9-79B12BAEB617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39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79826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227099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24106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68329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4352585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287475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81702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795555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650628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22598254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62577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52039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Корпоративная информационная система</a:t>
            </a:r>
            <a:r>
              <a:rPr lang="ru-RU">
                <a:solidFill>
                  <a:schemeClr val="tx1"/>
                </a:solidFill>
              </a:rPr>
              <a:t> </a:t>
            </a:r>
            <a:r>
              <a:rPr lang="en-US" sz="1200"/>
              <a:t>CARABI 4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142472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Rectangle 25"/>
          <p:cNvSpPr>
            <a:spLocks noChangeArrowheads="1"/>
          </p:cNvSpPr>
          <p:nvPr userDrawn="1"/>
        </p:nvSpPr>
        <p:spPr bwMode="auto">
          <a:xfrm>
            <a:off x="0" y="6334125"/>
            <a:ext cx="9134475" cy="523875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28" name="Rectangle 24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357188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954" y="6437577"/>
            <a:ext cx="759301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 </a:t>
            </a:r>
            <a:r>
              <a:rPr lang="en-US" dirty="0" smtClean="0"/>
              <a:t>CARABI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1516" name="Text Box 12"/>
          <p:cNvSpPr txBox="1">
            <a:spLocks noChangeArrowheads="1"/>
          </p:cNvSpPr>
          <p:nvPr userDrawn="1"/>
        </p:nvSpPr>
        <p:spPr bwMode="auto">
          <a:xfrm>
            <a:off x="1149576" y="78624"/>
            <a:ext cx="6901546" cy="24840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ООО </a:t>
            </a:r>
            <a:r>
              <a:rPr lang="ru-RU" sz="1000" b="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«Компания «КАРАБИ</a:t>
            </a: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        </a:t>
            </a:r>
            <a:r>
              <a:rPr lang="en-US" sz="1000" b="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</a:t>
            </a:r>
            <a:r>
              <a:rPr lang="ru-RU" sz="1000" b="0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                                </a:t>
            </a:r>
            <a:r>
              <a:rPr lang="ru-RU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Официальный партнер </a:t>
            </a:r>
            <a:r>
              <a:rPr lang="en-US" sz="10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Oracle Corp.</a:t>
            </a:r>
            <a:endParaRPr lang="ru-RU" sz="1000" b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3320" name="Picture 18" descr="opn-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5875"/>
            <a:ext cx="11001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Line 11"/>
          <p:cNvSpPr>
            <a:spLocks noChangeShapeType="1"/>
          </p:cNvSpPr>
          <p:nvPr userDrawn="1"/>
        </p:nvSpPr>
        <p:spPr bwMode="auto">
          <a:xfrm>
            <a:off x="0" y="3651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6" name="Line 22"/>
          <p:cNvSpPr>
            <a:spLocks noChangeShapeType="1"/>
          </p:cNvSpPr>
          <p:nvPr userDrawn="1"/>
        </p:nvSpPr>
        <p:spPr bwMode="auto">
          <a:xfrm>
            <a:off x="1" y="6334125"/>
            <a:ext cx="9139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27" name="Rectangle 23"/>
          <p:cNvSpPr>
            <a:spLocks noChangeArrowheads="1"/>
          </p:cNvSpPr>
          <p:nvPr userDrawn="1"/>
        </p:nvSpPr>
        <p:spPr bwMode="auto">
          <a:xfrm rot="10800000">
            <a:off x="0" y="390524"/>
            <a:ext cx="9139238" cy="5943600"/>
          </a:xfrm>
          <a:prstGeom prst="rect">
            <a:avLst/>
          </a:prstGeom>
          <a:gradFill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54" y="60778"/>
            <a:ext cx="951668" cy="24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www.totempool.com/wp-content/uploads/2015/11/296-e144641092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703" y="3290887"/>
            <a:ext cx="4261297" cy="23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1" y="4514846"/>
            <a:ext cx="4882702" cy="1124016"/>
          </a:xfrm>
          <a:prstGeom prst="rect">
            <a:avLst/>
          </a:prstGeom>
          <a:gradFill rotWithShape="1">
            <a:gsLst>
              <a:gs pos="0">
                <a:srgbClr val="0066FF">
                  <a:alpha val="2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1" name="Rectangle 16"/>
          <p:cNvSpPr>
            <a:spLocks noChangeArrowheads="1"/>
          </p:cNvSpPr>
          <p:nvPr/>
        </p:nvSpPr>
        <p:spPr bwMode="auto">
          <a:xfrm rot="10800000">
            <a:off x="-1" y="3290885"/>
            <a:ext cx="4882703" cy="1223964"/>
          </a:xfrm>
          <a:prstGeom prst="rect">
            <a:avLst/>
          </a:prstGeom>
          <a:gradFill rotWithShape="1">
            <a:gsLst>
              <a:gs pos="0">
                <a:srgbClr val="0066FF">
                  <a:alpha val="2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819150" y="1250950"/>
            <a:ext cx="8077200" cy="14487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Управляемый бизнес</a:t>
            </a:r>
          </a:p>
          <a:p>
            <a:pPr algn="ctr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на платформе </a:t>
            </a:r>
            <a:r>
              <a:rPr lang="en-US" sz="4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343" name="Text Box 20"/>
          <p:cNvSpPr txBox="1">
            <a:spLocks noChangeArrowheads="1"/>
          </p:cNvSpPr>
          <p:nvPr/>
        </p:nvSpPr>
        <p:spPr bwMode="auto">
          <a:xfrm>
            <a:off x="2802445" y="4386263"/>
            <a:ext cx="1939418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Валерий Еникеев</a:t>
            </a:r>
          </a:p>
          <a:p>
            <a:pPr algn="r" eaLnBrk="1" hangingPunct="1"/>
            <a:endParaRPr lang="ru-RU" altLang="ru-RU" sz="1500" b="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Михаил Молочников</a:t>
            </a:r>
            <a:endParaRPr lang="ru-RU" altLang="ru-RU" sz="1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endParaRPr lang="ru-RU" altLang="ru-RU" sz="1500" b="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 eaLnBrk="1" hangingPunct="1"/>
            <a:endParaRPr lang="ru-RU" altLang="ru-RU" sz="1500" b="0" dirty="0">
              <a:latin typeface="Arial" panose="020B0604020202020204" pitchFamily="34" charset="0"/>
            </a:endParaRPr>
          </a:p>
          <a:p>
            <a:pPr algn="r" eaLnBrk="1" hangingPunct="1"/>
            <a:endParaRPr lang="ru-RU" altLang="ru-RU" sz="1500" b="0" dirty="0">
              <a:latin typeface="Arial" panose="020B0604020202020204" pitchFamily="34" charset="0"/>
            </a:endParaRPr>
          </a:p>
        </p:txBody>
      </p:sp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2363788" y="3624777"/>
            <a:ext cx="3408362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ООО </a:t>
            </a:r>
            <a:r>
              <a:rPr lang="ru-RU" altLang="ru-RU" sz="15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«Компания «КАРАБИ</a:t>
            </a:r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eaLnBrk="1" hangingPunct="1"/>
            <a:r>
              <a:rPr lang="ru-RU" altLang="ru-RU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Корпоративные системы</a:t>
            </a:r>
            <a:endParaRPr lang="ru-RU" altLang="ru-RU" sz="15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для руководства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Руководство предприятия, подразделений и филиалов  получает управление и контроль за процессом, - необходимые аналитические отчеты, инструменты управления и принятия решений.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Руководители отделов получают требуемую информацию по отделу в рамках своей компетенции.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19187070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2061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производство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Планирование производства, на его основе полный цикл производства ведется в </a:t>
            </a:r>
            <a:r>
              <a:rPr lang="en-US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включающий формирование тех. карты, грубое планирование, оформление заказа, управление тех. процессом, ввод фактов, корректировку норм.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Производственный процесс тесно взаимодействует с другими отделами, в </a:t>
            </a:r>
            <a:r>
              <a:rPr lang="ru-RU" altLang="ru-RU" sz="1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с отделом продаж, маркетингом, отделом ремонта оборудования.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Производственный процесс контролируется отделом продаж по каждому наряду.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63893273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3085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склад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Предоставляет необходимые функциональные возможности складов предприятия, в том числе: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удаленными и виртуальными складами подразделений;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товара в пути;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Инвентаризация складов;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наличия товаров, резервирование, </a:t>
            </a:r>
            <a:r>
              <a:rPr lang="ru-RU" alt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партионный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учет, </a:t>
            </a:r>
            <a:r>
              <a:rPr lang="ru-RU" alt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попаллетный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учет, адресное хранение;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Штрих-кодирование объектов складского учета.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07545344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4109" name="Visio" r:id="rId4" imgW="4893480" imgH="4893480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поставка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автопарком и поддержка поставки ж/д, авиа и морским транспортом;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Перемещения между складами;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договорами с контрагентами по поставке;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маршрутного листа на основе региональных координат точек доставки;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Отслеживание товара в пути.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срывов поставки и реорганизация поставки.</a:t>
            </a:r>
          </a:p>
        </p:txBody>
      </p:sp>
      <p:graphicFrame>
        <p:nvGraphicFramePr>
          <p:cNvPr id="5122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99176808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5133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отдел кадров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Ведение орг. структуры предприятия и сотрудников;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Ведение личных карточек сотрудников;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отпусков, больничных, командировок, обучения, трудового распорядка;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Автоматическое формирование приказов;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 отчетности отдела кадров;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Передача заданий в работу с учетом доступности сотрудников.</a:t>
            </a:r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28265720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6157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6868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управление закупкой и продажами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417638"/>
            <a:ext cx="4217987" cy="45259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 с клиентами и поставщиками;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договорами с контрагентами;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документов;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 мониторинг состояния на производстве по конкретному заказу;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Планирование продаж, построение системы мотивации сотрудников ОП и ОЗ</a:t>
            </a:r>
          </a:p>
        </p:txBody>
      </p:sp>
      <p:graphicFrame>
        <p:nvGraphicFramePr>
          <p:cNvPr id="7170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6790153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7181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маркетинг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ABC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XYZ-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клиентов;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ценообразованием, анализ рынка;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Аналитика продаж и закупок, аналитика по клиентам и поставщикам;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Поиск потенциальных клиентов и новых партнеров;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Проведение маркетинговых акций, рассылка сообщений,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Call-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 и др. сервисные возможности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819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26031118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8206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31800"/>
            <a:ext cx="85344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финансовое планирование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417638"/>
            <a:ext cx="4217987" cy="48434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Полный комплекс управленческого учета;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Бюджетирование, включая контроль исполнения бюджетов;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иностранными контрагентами и мультивалютный учет;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с дебиторской и кредиторской задолженностями;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Автоматическое распределение платежей по статьям аналитического учета;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 с бухгалтерией (интеграция с 1С, банк-клиентом и </a:t>
            </a:r>
            <a:r>
              <a:rPr lang="ru-RU" altLang="ru-RU" sz="20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</p:txBody>
      </p:sp>
      <p:graphicFrame>
        <p:nvGraphicFramePr>
          <p:cNvPr id="921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04653707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9229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31800"/>
            <a:ext cx="85344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архитектура: единая платформа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417638"/>
            <a:ext cx="4217987" cy="48434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Вне зависимости от функциональных возможностей, проект внедрения сопровождается настройкой существующих бизнес-процессов, а проведение реинжиниринга проводится с целью улучшения эффективности предприятия, а не подстройки под систему;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объединяет все подразделения предприятия в единую информационную платформу, а все бизнес-процессы тесно связаны друг с другом.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7693805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10253" name="Visio" r:id="rId4" imgW="4876800" imgH="4876864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История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31800" y="5740401"/>
            <a:ext cx="83375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431800" y="2211388"/>
            <a:ext cx="2720975" cy="1800225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Изучение рынка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информационных систем. 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Рассмотрено более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 решений.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Определение общих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требований к  универсальной</a:t>
            </a:r>
          </a:p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платформе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17513" y="5740401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1996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2073275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2004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2936875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</a:t>
            </a:r>
            <a:r>
              <a:rPr lang="en-US" altLang="ru-RU" sz="2400" b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altLang="ru-RU" sz="2400" b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944938" y="5740401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2008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4881563" y="5740401"/>
            <a:ext cx="86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2010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5816600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2017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6753225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</a:t>
            </a:r>
            <a:r>
              <a:rPr lang="en-US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689850" y="5740401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  <a:endParaRPr lang="ru-RU" altLang="ru-RU" sz="2400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431800" y="987426"/>
            <a:ext cx="2720975" cy="1081087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универсальных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алгоритмов поиска,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шифрования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3297238" y="5018088"/>
            <a:ext cx="5472112" cy="57626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 платформы </a:t>
            </a:r>
            <a:r>
              <a:rPr lang="en-US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и бизнес-решений</a:t>
            </a:r>
            <a:endParaRPr lang="en-US" altLang="ru-RU" sz="1400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3297238" y="2211388"/>
            <a:ext cx="3600450" cy="20161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прикладных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решений на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платформе  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altLang="ru-RU" sz="1400" b="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MarketPro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-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altLang="ru-RU" sz="1400" b="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Полиграфоформление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ТВЦ  - документооборот</a:t>
            </a:r>
          </a:p>
          <a:p>
            <a:pPr algn="ctr" eaLnBrk="1" hangingPunct="1">
              <a:buFontTx/>
              <a:buChar char="•"/>
            </a:pP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Туризм</a:t>
            </a:r>
          </a:p>
          <a:p>
            <a:pPr algn="ctr" eaLnBrk="1" hangingPunct="1">
              <a:buFontTx/>
              <a:buChar char="•"/>
            </a:pP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Russian Shipping Company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altLang="ru-RU" sz="1400" b="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DocMaster</a:t>
            </a:r>
            <a:r>
              <a:rPr lang="en-US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ГУВД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algn="ctr" eaLnBrk="1" hangingPunct="1">
              <a:buFontTx/>
              <a:buChar char="•"/>
            </a:pP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БОЛЕЕ 300 РЕАЛИЗОВАННЫХ ПРОЕКТОВ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3297238" y="4443413"/>
            <a:ext cx="1079500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2.0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4521200" y="4443413"/>
            <a:ext cx="1079500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</a:t>
            </a:r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3.0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7042150" y="987426"/>
            <a:ext cx="1727200" cy="32400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200" b="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endParaRPr lang="ru-RU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Готовые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Отраслевые</a:t>
            </a:r>
          </a:p>
          <a:p>
            <a:pPr algn="ctr" eaLnBrk="1" hangingPunct="1"/>
            <a:r>
              <a:rPr lang="ru-RU" altLang="ru-RU" sz="14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Решения:</a:t>
            </a:r>
          </a:p>
          <a:p>
            <a:pPr algn="ctr" eaLnBrk="1" hangingPunct="1"/>
            <a:endParaRPr lang="ru-RU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Производство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Управление 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организацией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Оптовая торговля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Розничная торговля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Полиграфия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Страхование</a:t>
            </a:r>
          </a:p>
          <a:p>
            <a:pPr algn="ctr" eaLnBrk="1" hangingPunct="1">
              <a:buFontTx/>
              <a:buChar char="•"/>
            </a:pPr>
            <a:r>
              <a:rPr lang="en-US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CRM</a:t>
            </a:r>
            <a:endParaRPr lang="ru-RU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Недвижимость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Телекоммуникации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Государственные</a:t>
            </a:r>
          </a:p>
          <a:p>
            <a:pPr algn="ctr" eaLnBrk="1" hangingPunct="1">
              <a:buFontTx/>
              <a:buChar char="•"/>
            </a:pPr>
            <a:r>
              <a:rPr lang="ru-RU" altLang="ru-RU" sz="1200" b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учреждения</a:t>
            </a:r>
            <a:endParaRPr lang="en-US" altLang="ru-RU" sz="12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>
              <a:buFontTx/>
              <a:buChar char="•"/>
            </a:pP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5745163" y="4443413"/>
            <a:ext cx="1152525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6.0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3297238" y="987426"/>
            <a:ext cx="3600450" cy="1081087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Заключение партнерских</a:t>
            </a:r>
            <a:endParaRPr lang="en-US" altLang="ru-RU" sz="1400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отношений с предприятиями</a:t>
            </a:r>
            <a:endParaRPr lang="en-US" altLang="ru-RU" sz="1400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организациями.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Разработка отраслевых решений.</a:t>
            </a: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7042150" y="4443413"/>
            <a:ext cx="1727200" cy="430213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Версия 7.5</a:t>
            </a:r>
            <a:endParaRPr lang="ru-RU" altLang="ru-RU" sz="1400" b="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070" name="Rectangle 22"/>
          <p:cNvSpPr>
            <a:spLocks noChangeArrowheads="1"/>
          </p:cNvSpPr>
          <p:nvPr/>
        </p:nvSpPr>
        <p:spPr bwMode="auto">
          <a:xfrm>
            <a:off x="431800" y="4156076"/>
            <a:ext cx="2720975" cy="143986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Информационно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-аналитической  системы,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документооборота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Компания Глобальные</a:t>
            </a:r>
          </a:p>
          <a:p>
            <a:pPr algn="ctr" eaLnBrk="1" hangingPunct="1"/>
            <a:r>
              <a:rPr lang="ru-RU" altLang="ru-RU" sz="14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Базы Знаний</a:t>
            </a: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1425575" y="5740401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2400" b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…</a:t>
            </a:r>
            <a:endParaRPr lang="ru-RU" altLang="ru-RU" sz="2400" b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 презентации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Вступление. Цели создания АИС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Представление программного комплекса CARABI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Методология внедрения информационной системы CARABI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Примеры и рабочие экраны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Сравнительный анализ с модульными программными продуктами</a:t>
            </a:r>
          </a:p>
          <a:p>
            <a:pPr eaLnBrk="1" hangingPunct="1"/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долгосрочной ИТ стратегии на основе платформы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</a:t>
            </a:r>
            <a:endParaRPr lang="ru-RU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endParaRPr lang="ru-RU" altLang="ru-RU" sz="24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 eaLnBrk="1" hangingPunct="1"/>
            <a:endParaRPr lang="ru-RU" altLang="ru-RU" sz="24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ru-RU" altLang="ru-RU" sz="24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Примеры внедрений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0500" y="1028700"/>
            <a:ext cx="8686800" cy="5270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Информационно – справочная система. Управление проектами. </a:t>
            </a:r>
            <a:r>
              <a:rPr lang="ru-RU" altLang="ru-RU" sz="1600" dirty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окументооборот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Торгово-Промышленная палата СПБ, с 200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г.</a:t>
            </a:r>
            <a:endParaRPr lang="en-US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ЖК СПБ, с 2009 г.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Ростехинвентаризация – Федеральное БТИ, с 2012 г.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Комплексная автоматизация </a:t>
            </a:r>
            <a:endParaRPr lang="ru-RU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Недвижимость.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Невский Альянс, с 2008 г.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Проксима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Консалт, 2010 г.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Горжилобмен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СПБ с 2010 г.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Приватизация жилья субъекта федерации</a:t>
            </a:r>
            <a:endParaRPr lang="en-US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US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Rent.Ru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c 2010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Учет и анализ деятельности для физических лиц.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ПДН ГУВД по Санкт-Петербургу и Лен. Области, с 2002 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Автоматизация производства и логистика: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ОАО «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Полиграфоформление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 с 2001 г.</a:t>
            </a:r>
            <a:r>
              <a:rPr lang="ru-RU" altLang="ru-RU" sz="1600" b="1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Полиграфия, </a:t>
            </a:r>
            <a:r>
              <a:rPr lang="en-US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ERP</a:t>
            </a:r>
            <a:endParaRPr lang="ru-RU" altLang="ru-RU" sz="1600" dirty="0" smtClean="0">
              <a:solidFill>
                <a:srgbClr val="33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MM PACKAG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ING GmbH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(Германия-Австрия). Российский филиал. 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Полиграфия, ERP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Полиграф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Флексо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 2006 г.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Полиграфия, ERP</a:t>
            </a:r>
            <a:endParaRPr lang="ru-RU" altLang="ru-RU" sz="1600" i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Лиматон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(Москва) </a:t>
            </a:r>
            <a:r>
              <a:rPr lang="ru-RU" altLang="ru-RU" sz="1600" i="1" dirty="0" err="1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Флексо</a:t>
            </a:r>
            <a:r>
              <a:rPr lang="ru-RU" altLang="ru-RU" sz="1600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трафаретная печать, издательское дело – группа компаний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 2007 г. 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Группа компаний Венета систем(Россия-Италия), производство и восстановление картриджей, с 2006 г.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Балтик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Лайт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производство наружной рекламы, с 2011 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электронного рынка труда</a:t>
            </a:r>
            <a:r>
              <a:rPr lang="ru-RU" altLang="ru-RU" sz="1600" i="1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JobsMarket</a:t>
            </a:r>
            <a:r>
              <a:rPr lang="en-US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.RU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с 2005 г.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Интернет-магазин.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СИРОП.КЛУБ,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2017 </a:t>
            </a:r>
            <a:r>
              <a:rPr lang="ru-RU" alt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г.</a:t>
            </a:r>
            <a:endParaRPr lang="ru-RU" altLang="ru-RU" sz="1600" dirty="0" smtClean="0">
              <a:solidFill>
                <a:srgbClr val="33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latin typeface="Verdana" panose="020B060403050404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628775" y="368300"/>
            <a:ext cx="601980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Список документов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793" y="990600"/>
            <a:ext cx="82999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003425" y="519113"/>
            <a:ext cx="566274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Карточка клиента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7" y="1285036"/>
            <a:ext cx="8350584" cy="45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472762" y="400050"/>
            <a:ext cx="65667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Специализированные экраны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258" y="1083352"/>
            <a:ext cx="8236745" cy="44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490224" y="400050"/>
            <a:ext cx="65667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Специализированные экраны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36" y="1133856"/>
            <a:ext cx="8508140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0"/>
            <a:ext cx="8229600" cy="1371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Планирование транспортных перевозок</a:t>
            </a:r>
            <a:endParaRPr lang="ru-RU" altLang="ru-RU" sz="16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72" y="1133855"/>
            <a:ext cx="8048970" cy="435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99" y="444500"/>
            <a:ext cx="8140701" cy="48453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Экран сборки товаров на распределительном центре</a:t>
            </a:r>
            <a:r>
              <a:rPr lang="ru-RU" altLang="ru-RU" sz="20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altLang="ru-RU" sz="20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381" y="929030"/>
            <a:ext cx="5992177" cy="500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630578" y="501448"/>
            <a:ext cx="601143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Фильтрация данных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 cstate="print"/>
          <a:srcRect b="72158"/>
          <a:stretch>
            <a:fillRect/>
          </a:stretch>
        </p:blipFill>
        <p:spPr bwMode="auto">
          <a:xfrm>
            <a:off x="519378" y="1163117"/>
            <a:ext cx="8197525" cy="123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 r="13440" b="9172"/>
          <a:stretch>
            <a:fillRect/>
          </a:stretch>
        </p:blipFill>
        <p:spPr bwMode="auto">
          <a:xfrm>
            <a:off x="1126540" y="2282342"/>
            <a:ext cx="7095745" cy="39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432050" y="568325"/>
            <a:ext cx="486650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Ввод данных в документ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7" y="1142389"/>
            <a:ext cx="8505890" cy="460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520950" y="568325"/>
            <a:ext cx="576674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0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</a:t>
            </a:r>
            <a:r>
              <a:rPr lang="ru-RU" altLang="ru-RU" sz="20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Облачное файловое хранилище</a:t>
            </a:r>
            <a:endParaRPr lang="ru-RU" altLang="ru-RU" sz="20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388" y="1119226"/>
            <a:ext cx="7697841" cy="41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Вступление. Цели создания КИС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единого информационного пространства для наиболее эффективного управления и контроля за работой подразделений компании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эффективности работы компании за счет: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Оптимизации управления заказами и ценообразования;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Оптимизации складских запасов на складах всех типов;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Оптимизации транспортных расходов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Повышения эффективности использования складских мощностей путем оптимизации хранения товаров;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эффективности использования ресурсов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Планирование финансовой деятельности (Бюджетирование)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Повышение рентабельности компании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используя текущие ресурсы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Расширение регионов действия компании и освоение новых рынков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883024" y="501120"/>
            <a:ext cx="53487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Курьерские доставки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029" y="1111910"/>
            <a:ext cx="8048972" cy="435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2150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187" y="1254777"/>
            <a:ext cx="8476028" cy="47523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1194" y="575693"/>
            <a:ext cx="74840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Редактирование и обработка задачи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740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113" y="1268182"/>
            <a:ext cx="8205788" cy="460080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56518" y="520041"/>
            <a:ext cx="693097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Быстрое создание новой задачи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889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184400" y="568325"/>
            <a:ext cx="395926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Отчет по документу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4875"/>
            <a:ext cx="5322887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316163"/>
            <a:ext cx="532288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070100" y="568325"/>
            <a:ext cx="35939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Сводные отчеты</a:t>
            </a: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0" y="904875"/>
            <a:ext cx="80962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670175" y="568325"/>
            <a:ext cx="359391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Сводные отчеты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904875"/>
            <a:ext cx="82931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01700" y="539750"/>
            <a:ext cx="79883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Графика в сводных отчетах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00" y="975387"/>
            <a:ext cx="6845300" cy="52623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01700" y="539750"/>
            <a:ext cx="79883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Экраны системы. </a:t>
            </a:r>
            <a:r>
              <a:rPr lang="ru-RU" altLang="ru-RU" sz="18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Мобильные приложения</a:t>
            </a:r>
            <a:endParaRPr lang="ru-RU" altLang="ru-RU" sz="18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  <p:pic>
        <p:nvPicPr>
          <p:cNvPr id="117762" name="Picture 2" descr="android_logistic_carabi_01_contact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52" y="1487794"/>
            <a:ext cx="238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android_logistic_carabi_03_contact-inf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487793"/>
            <a:ext cx="238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android_logistic_carabi_02_completed-task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024" y="1487792"/>
            <a:ext cx="238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4813" y="1013770"/>
            <a:ext cx="798830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1800" b="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ru-RU" altLang="ru-RU" sz="1800" b="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Список задач                 Информация по задаче    Выполнение</a:t>
            </a:r>
            <a:endParaRPr lang="ru-RU" altLang="ru-RU" sz="1800" b="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121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0"/>
            <a:ext cx="8229600" cy="1371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Детальный расчет себестоимости + факты</a:t>
            </a:r>
            <a:endParaRPr lang="ru-RU" altLang="ru-RU" sz="1400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25" y="927100"/>
            <a:ext cx="63706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3995738" y="1206500"/>
            <a:ext cx="5005387" cy="12223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722312" y="506265"/>
            <a:ext cx="83089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плана-графика работ по внедрению КИС</a:t>
            </a: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6724650" y="985838"/>
            <a:ext cx="0" cy="503078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7178675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19" name="Line 6"/>
          <p:cNvSpPr>
            <a:spLocks noChangeShapeType="1"/>
          </p:cNvSpPr>
          <p:nvPr/>
        </p:nvSpPr>
        <p:spPr bwMode="auto">
          <a:xfrm>
            <a:off x="7632700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8088313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8543925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>
            <a:off x="9001125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6269038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5815013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5360988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>
            <a:off x="4906963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4467225" y="1116013"/>
            <a:ext cx="46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авг.</a:t>
            </a: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4876800" y="1112838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сент.</a:t>
            </a:r>
          </a:p>
        </p:txBody>
      </p:sp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5349875" y="1114425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окт.</a:t>
            </a:r>
          </a:p>
        </p:txBody>
      </p:sp>
      <p:sp>
        <p:nvSpPr>
          <p:cNvPr id="38930" name="Text Box 17"/>
          <p:cNvSpPr txBox="1">
            <a:spLocks noChangeArrowheads="1"/>
          </p:cNvSpPr>
          <p:nvPr/>
        </p:nvSpPr>
        <p:spPr bwMode="auto">
          <a:xfrm>
            <a:off x="5800725" y="1116013"/>
            <a:ext cx="642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ноя.</a:t>
            </a:r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6256338" y="1116013"/>
            <a:ext cx="55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дек.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6716713" y="1116013"/>
            <a:ext cx="527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янв.</a:t>
            </a:r>
          </a:p>
        </p:txBody>
      </p:sp>
      <p:sp>
        <p:nvSpPr>
          <p:cNvPr id="38933" name="Text Box 20"/>
          <p:cNvSpPr txBox="1">
            <a:spLocks noChangeArrowheads="1"/>
          </p:cNvSpPr>
          <p:nvPr/>
        </p:nvSpPr>
        <p:spPr bwMode="auto">
          <a:xfrm>
            <a:off x="7143750" y="1112838"/>
            <a:ext cx="585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фев.</a:t>
            </a:r>
          </a:p>
        </p:txBody>
      </p:sp>
      <p:sp>
        <p:nvSpPr>
          <p:cNvPr id="38934" name="Text Box 21"/>
          <p:cNvSpPr txBox="1">
            <a:spLocks noChangeArrowheads="1"/>
          </p:cNvSpPr>
          <p:nvPr/>
        </p:nvSpPr>
        <p:spPr bwMode="auto">
          <a:xfrm>
            <a:off x="7600950" y="1119188"/>
            <a:ext cx="658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38935" name="Text Box 22"/>
          <p:cNvSpPr txBox="1">
            <a:spLocks noChangeArrowheads="1"/>
          </p:cNvSpPr>
          <p:nvPr/>
        </p:nvSpPr>
        <p:spPr bwMode="auto">
          <a:xfrm>
            <a:off x="8088313" y="1119188"/>
            <a:ext cx="760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апр.</a:t>
            </a:r>
          </a:p>
        </p:txBody>
      </p:sp>
      <p:sp>
        <p:nvSpPr>
          <p:cNvPr id="38936" name="Text Box 23"/>
          <p:cNvSpPr txBox="1">
            <a:spLocks noChangeArrowheads="1"/>
          </p:cNvSpPr>
          <p:nvPr/>
        </p:nvSpPr>
        <p:spPr bwMode="auto">
          <a:xfrm>
            <a:off x="8520113" y="11128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38937" name="Text Box 24"/>
          <p:cNvSpPr txBox="1">
            <a:spLocks noChangeArrowheads="1"/>
          </p:cNvSpPr>
          <p:nvPr/>
        </p:nvSpPr>
        <p:spPr bwMode="auto">
          <a:xfrm>
            <a:off x="5270500" y="896938"/>
            <a:ext cx="73607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</a:rPr>
              <a:t>2018 </a:t>
            </a:r>
            <a:r>
              <a:rPr lang="ru-RU" altLang="ru-RU" sz="1400" dirty="0">
                <a:latin typeface="Arial" panose="020B0604020202020204" pitchFamily="34" charset="0"/>
              </a:rPr>
              <a:t>г.</a:t>
            </a:r>
          </a:p>
        </p:txBody>
      </p:sp>
      <p:sp>
        <p:nvSpPr>
          <p:cNvPr id="38938" name="Line 25"/>
          <p:cNvSpPr>
            <a:spLocks noChangeShapeType="1"/>
          </p:cNvSpPr>
          <p:nvPr/>
        </p:nvSpPr>
        <p:spPr bwMode="auto">
          <a:xfrm>
            <a:off x="3995738" y="1055688"/>
            <a:ext cx="127476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39" name="Line 26"/>
          <p:cNvSpPr>
            <a:spLocks noChangeShapeType="1"/>
          </p:cNvSpPr>
          <p:nvPr/>
        </p:nvSpPr>
        <p:spPr bwMode="auto">
          <a:xfrm>
            <a:off x="5961063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0" name="Text Box 27"/>
          <p:cNvSpPr txBox="1">
            <a:spLocks noChangeArrowheads="1"/>
          </p:cNvSpPr>
          <p:nvPr/>
        </p:nvSpPr>
        <p:spPr bwMode="auto">
          <a:xfrm>
            <a:off x="7554913" y="896938"/>
            <a:ext cx="73607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" panose="020B0604020202020204" pitchFamily="34" charset="0"/>
              </a:rPr>
              <a:t>2019 </a:t>
            </a:r>
            <a:r>
              <a:rPr lang="ru-RU" altLang="ru-RU" sz="1400" dirty="0">
                <a:latin typeface="Arial" panose="020B0604020202020204" pitchFamily="34" charset="0"/>
              </a:rPr>
              <a:t>г.</a:t>
            </a:r>
          </a:p>
        </p:txBody>
      </p:sp>
      <p:sp>
        <p:nvSpPr>
          <p:cNvPr id="38941" name="Line 28"/>
          <p:cNvSpPr>
            <a:spLocks noChangeShapeType="1"/>
          </p:cNvSpPr>
          <p:nvPr/>
        </p:nvSpPr>
        <p:spPr bwMode="auto">
          <a:xfrm>
            <a:off x="6737350" y="1055688"/>
            <a:ext cx="8175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2" name="Line 29"/>
          <p:cNvSpPr>
            <a:spLocks noChangeShapeType="1"/>
          </p:cNvSpPr>
          <p:nvPr/>
        </p:nvSpPr>
        <p:spPr bwMode="auto">
          <a:xfrm>
            <a:off x="8245475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3" name="Line 30"/>
          <p:cNvSpPr>
            <a:spLocks noChangeShapeType="1"/>
          </p:cNvSpPr>
          <p:nvPr/>
        </p:nvSpPr>
        <p:spPr bwMode="auto">
          <a:xfrm>
            <a:off x="4338638" y="1500188"/>
            <a:ext cx="433863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4" name="Rectangle 31"/>
          <p:cNvSpPr>
            <a:spLocks noChangeArrowheads="1"/>
          </p:cNvSpPr>
          <p:nvPr/>
        </p:nvSpPr>
        <p:spPr bwMode="auto">
          <a:xfrm>
            <a:off x="714375" y="1281113"/>
            <a:ext cx="3259138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 u="sng" dirty="0">
                <a:latin typeface="Arial" panose="020B0604020202020204" pitchFamily="34" charset="0"/>
              </a:rPr>
              <a:t>Создание и внедрение КИС</a:t>
            </a:r>
          </a:p>
          <a:p>
            <a:pPr eaLnBrk="1" hangingPunct="1"/>
            <a:r>
              <a:rPr lang="ru-RU" altLang="ru-RU" sz="1200" dirty="0">
                <a:latin typeface="Arial" panose="020B0604020202020204" pitchFamily="34" charset="0"/>
              </a:rPr>
              <a:t>  Этап 1.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Разработка ТЗ по логистическому контуру</a:t>
            </a:r>
          </a:p>
          <a:p>
            <a:pPr eaLnBrk="1" hangingPunct="1"/>
            <a:r>
              <a:rPr lang="ru-RU" altLang="ru-RU" sz="1200" u="sng" dirty="0">
                <a:latin typeface="Arial" panose="020B0604020202020204" pitchFamily="34" charset="0"/>
              </a:rPr>
              <a:t>  Этап 2.</a:t>
            </a:r>
            <a:endParaRPr lang="ru-RU" altLang="ru-RU" u="sng" dirty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подсистемы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«Управление заявками и заказами»</a:t>
            </a:r>
            <a:r>
              <a:rPr lang="ru-RU" altLang="ru-RU" sz="1200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Создание подсистем: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«Участники» - Контрагенты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«Контакты» - Физ</a:t>
            </a:r>
            <a:r>
              <a:rPr lang="ru-RU" altLang="ru-RU" sz="1100" dirty="0" smtClean="0">
                <a:latin typeface="Arial" panose="020B0604020202020204" pitchFamily="34" charset="0"/>
              </a:rPr>
              <a:t>. лица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«Организационно-штатной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структуры компании»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Создание единого классификатора товаров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Создание подсистем: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«Управление заявками»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«Управление заказами»</a:t>
            </a:r>
          </a:p>
          <a:p>
            <a:pPr eaLnBrk="1" hangingPunct="1"/>
            <a:r>
              <a:rPr lang="ru-RU" altLang="ru-RU" sz="1200" dirty="0">
                <a:latin typeface="Arial" panose="020B0604020202020204" pitchFamily="34" charset="0"/>
              </a:rPr>
              <a:t>  Этап 3.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подсистемы «Логистика отгрузок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и поставок»</a:t>
            </a:r>
          </a:p>
          <a:p>
            <a:pPr eaLnBrk="1" hangingPunct="1"/>
            <a:r>
              <a:rPr lang="ru-RU" altLang="ru-RU" sz="1200" dirty="0">
                <a:latin typeface="Arial" panose="020B0604020202020204" pitchFamily="34" charset="0"/>
              </a:rPr>
              <a:t>  Этап 4.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подсистемы «Управление складом и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складская логистика»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  </a:t>
            </a:r>
            <a:r>
              <a:rPr lang="ru-RU" altLang="ru-RU" sz="1200" dirty="0">
                <a:latin typeface="Arial" panose="020B0604020202020204" pitchFamily="34" charset="0"/>
              </a:rPr>
              <a:t>Этап 5.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Внедрение подсистем логистического </a:t>
            </a:r>
          </a:p>
          <a:p>
            <a:pPr eaLnBrk="1" hangingPunct="1"/>
            <a:r>
              <a:rPr lang="ru-RU" altLang="ru-RU" sz="1100" dirty="0">
                <a:latin typeface="Arial" panose="020B0604020202020204" pitchFamily="34" charset="0"/>
              </a:rPr>
              <a:t>контура в </a:t>
            </a:r>
            <a:r>
              <a:rPr lang="ru-RU" altLang="ru-RU" sz="1100" dirty="0" smtClean="0">
                <a:latin typeface="Arial" panose="020B0604020202020204" pitchFamily="34" charset="0"/>
              </a:rPr>
              <a:t>филиале</a:t>
            </a:r>
            <a:endParaRPr lang="ru-RU" altLang="ru-RU" sz="1200" u="sng" dirty="0">
              <a:latin typeface="Arial" panose="020B0604020202020204" pitchFamily="34" charset="0"/>
            </a:endParaRPr>
          </a:p>
        </p:txBody>
      </p:sp>
      <p:sp>
        <p:nvSpPr>
          <p:cNvPr id="38945" name="Line 32"/>
          <p:cNvSpPr>
            <a:spLocks noChangeShapeType="1"/>
          </p:cNvSpPr>
          <p:nvPr/>
        </p:nvSpPr>
        <p:spPr bwMode="auto">
          <a:xfrm>
            <a:off x="4335463" y="1649413"/>
            <a:ext cx="69056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6" name="Line 33"/>
          <p:cNvSpPr>
            <a:spLocks noChangeShapeType="1"/>
          </p:cNvSpPr>
          <p:nvPr/>
        </p:nvSpPr>
        <p:spPr bwMode="auto">
          <a:xfrm>
            <a:off x="3995738" y="1328738"/>
            <a:ext cx="0" cy="468788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7" name="Line 34"/>
          <p:cNvSpPr>
            <a:spLocks noChangeShapeType="1"/>
          </p:cNvSpPr>
          <p:nvPr/>
        </p:nvSpPr>
        <p:spPr bwMode="auto">
          <a:xfrm>
            <a:off x="4452938" y="1206500"/>
            <a:ext cx="0" cy="481012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48" name="Text Box 35"/>
          <p:cNvSpPr txBox="1">
            <a:spLocks noChangeArrowheads="1"/>
          </p:cNvSpPr>
          <p:nvPr/>
        </p:nvSpPr>
        <p:spPr bwMode="auto">
          <a:xfrm>
            <a:off x="3930650" y="1112838"/>
            <a:ext cx="727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38949" name="Line 36"/>
          <p:cNvSpPr>
            <a:spLocks noChangeShapeType="1"/>
          </p:cNvSpPr>
          <p:nvPr/>
        </p:nvSpPr>
        <p:spPr bwMode="auto">
          <a:xfrm>
            <a:off x="5000625" y="1985963"/>
            <a:ext cx="1581150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0" name="Line 37"/>
          <p:cNvSpPr>
            <a:spLocks noChangeShapeType="1"/>
          </p:cNvSpPr>
          <p:nvPr/>
        </p:nvSpPr>
        <p:spPr bwMode="auto">
          <a:xfrm>
            <a:off x="6608763" y="4200525"/>
            <a:ext cx="21431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1" name="Line 38"/>
          <p:cNvSpPr>
            <a:spLocks noChangeShapeType="1"/>
          </p:cNvSpPr>
          <p:nvPr/>
        </p:nvSpPr>
        <p:spPr bwMode="auto">
          <a:xfrm>
            <a:off x="6935788" y="4883150"/>
            <a:ext cx="31908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2" name="Line 39"/>
          <p:cNvSpPr>
            <a:spLocks noChangeShapeType="1"/>
          </p:cNvSpPr>
          <p:nvPr/>
        </p:nvSpPr>
        <p:spPr bwMode="auto">
          <a:xfrm>
            <a:off x="7177088" y="5607050"/>
            <a:ext cx="21431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3" name="Line 40"/>
          <p:cNvSpPr>
            <a:spLocks noChangeShapeType="1"/>
          </p:cNvSpPr>
          <p:nvPr/>
        </p:nvSpPr>
        <p:spPr bwMode="auto">
          <a:xfrm>
            <a:off x="847725" y="4921250"/>
            <a:ext cx="64071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4" name="Line 41"/>
          <p:cNvSpPr>
            <a:spLocks noChangeShapeType="1"/>
          </p:cNvSpPr>
          <p:nvPr/>
        </p:nvSpPr>
        <p:spPr bwMode="auto">
          <a:xfrm>
            <a:off x="792163" y="4232275"/>
            <a:ext cx="6019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5" name="Line 42"/>
          <p:cNvSpPr>
            <a:spLocks noChangeShapeType="1"/>
          </p:cNvSpPr>
          <p:nvPr/>
        </p:nvSpPr>
        <p:spPr bwMode="auto">
          <a:xfrm>
            <a:off x="868363" y="5626100"/>
            <a:ext cx="6523037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6" name="Line 43"/>
          <p:cNvSpPr>
            <a:spLocks noChangeShapeType="1"/>
          </p:cNvSpPr>
          <p:nvPr/>
        </p:nvSpPr>
        <p:spPr bwMode="auto">
          <a:xfrm flipV="1">
            <a:off x="792163" y="2027238"/>
            <a:ext cx="57896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8957" name="Line 44"/>
          <p:cNvSpPr>
            <a:spLocks noChangeShapeType="1"/>
          </p:cNvSpPr>
          <p:nvPr/>
        </p:nvSpPr>
        <p:spPr bwMode="auto">
          <a:xfrm>
            <a:off x="792163" y="1671638"/>
            <a:ext cx="423386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4963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Возможности ИТ и реальность жизни компании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800100" y="1041400"/>
            <a:ext cx="4038600" cy="5051425"/>
          </a:xfr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Единое информационное пространство;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Хранилища данных </a:t>
            </a:r>
            <a:r>
              <a:rPr lang="en-US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(BI)</a:t>
            </a: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система отчетности;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Интегрированные цепочки поставок;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«Умный» анализ остатков в системе территориально распределенных складов;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Качество обслуживания клиентов;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Эффективное управление запасами (</a:t>
            </a:r>
            <a:r>
              <a:rPr lang="en-US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MRP)</a:t>
            </a: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en-US" sz="2000" dirty="0" smtClean="0">
              <a:solidFill>
                <a:srgbClr val="3333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rgbClr val="3333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Эффективное управление финансовыми ресурсами.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5027613" y="1041400"/>
            <a:ext cx="4038600" cy="5051425"/>
          </a:xfrm>
          <a:solidFill>
            <a:schemeClr val="bg2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Повторный ввод данных;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 единых справочников; Дублирование данных в различных системах;</a:t>
            </a:r>
            <a:endParaRPr lang="en-US" altLang="ru-RU" sz="20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Расхождение данных в отчетах и учетных системах;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по вечерам и в выходные;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Аврал при закрытии периодов;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оперативной информации для принятия управленческих решений.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68363" y="1457325"/>
            <a:ext cx="3729037" cy="3289300"/>
            <a:chOff x="547" y="918"/>
            <a:chExt cx="2349" cy="2072"/>
          </a:xfrm>
        </p:grpSpPr>
        <p:sp>
          <p:nvSpPr>
            <p:cNvPr id="17418" name="AutoShape 13"/>
            <p:cNvSpPr>
              <a:spLocks noChangeArrowheads="1"/>
            </p:cNvSpPr>
            <p:nvPr/>
          </p:nvSpPr>
          <p:spPr bwMode="auto">
            <a:xfrm>
              <a:off x="547" y="918"/>
              <a:ext cx="2349" cy="2072"/>
            </a:xfrm>
            <a:prstGeom prst="rightArrow">
              <a:avLst>
                <a:gd name="adj1" fmla="val 50000"/>
                <a:gd name="adj2" fmla="val 28342"/>
              </a:avLst>
            </a:prstGeom>
            <a:solidFill>
              <a:srgbClr val="969696"/>
            </a:solidFill>
            <a:ln w="9525">
              <a:solidFill>
                <a:srgbClr val="800000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9" name="Rectangle 12"/>
            <p:cNvSpPr>
              <a:spLocks noChangeArrowheads="1"/>
            </p:cNvSpPr>
            <p:nvPr/>
          </p:nvSpPr>
          <p:spPr bwMode="auto">
            <a:xfrm>
              <a:off x="648" y="1506"/>
              <a:ext cx="2008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Существующая 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реальность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 предпосылки решения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задачи комплексной </a:t>
              </a:r>
            </a:p>
            <a:p>
              <a:pPr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автоматизации</a:t>
              </a:r>
              <a:r>
                <a:rPr lang="ru-RU" altLang="ru-RU" sz="1400" b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224463" y="1458913"/>
            <a:ext cx="3729037" cy="3289300"/>
            <a:chOff x="3291" y="919"/>
            <a:chExt cx="2349" cy="2072"/>
          </a:xfrm>
        </p:grpSpPr>
        <p:sp>
          <p:nvSpPr>
            <p:cNvPr id="17416" name="AutoShape 14"/>
            <p:cNvSpPr>
              <a:spLocks noChangeArrowheads="1"/>
            </p:cNvSpPr>
            <p:nvPr/>
          </p:nvSpPr>
          <p:spPr bwMode="auto">
            <a:xfrm rot="10800000">
              <a:off x="3291" y="919"/>
              <a:ext cx="2349" cy="2072"/>
            </a:xfrm>
            <a:prstGeom prst="rightArrow">
              <a:avLst>
                <a:gd name="adj1" fmla="val 50000"/>
                <a:gd name="adj2" fmla="val 28342"/>
              </a:avLst>
            </a:prstGeom>
            <a:solidFill>
              <a:srgbClr val="FFFF99"/>
            </a:solidFill>
            <a:ln w="9525">
              <a:solidFill>
                <a:srgbClr val="800000"/>
              </a:solidFill>
              <a:miter lim="800000"/>
              <a:headEnd/>
              <a:tailEnd type="none" w="lg" len="lg"/>
            </a:ln>
          </p:spPr>
          <p:txBody>
            <a:bodyPr rot="10800000" wrap="none" lIns="90000" tIns="46800" rIns="90000" bIns="46800" anchor="ctr"/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7417" name="Rectangle 15"/>
            <p:cNvSpPr>
              <a:spLocks noChangeArrowheads="1"/>
            </p:cNvSpPr>
            <p:nvPr/>
          </p:nvSpPr>
          <p:spPr bwMode="auto">
            <a:xfrm>
              <a:off x="3392" y="1523"/>
              <a:ext cx="2144" cy="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333399"/>
                  </a:solidFill>
                  <a:latin typeface="Verdana" panose="020B0604030504040204" pitchFamily="34" charset="0"/>
                </a:defRPr>
              </a:lvl9pPr>
            </a:lstStyle>
            <a:p>
              <a:pPr algn="r" eaLnBrk="1" hangingPunct="1"/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Возможности информационных </a:t>
              </a:r>
              <a:r>
                <a:rPr lang="ru-RU" altLang="ru-RU" sz="1800" b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/>
              </a:r>
              <a:br>
                <a:rPr lang="ru-RU" altLang="ru-RU" sz="1800" b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800" b="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технологий </a:t>
              </a:r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– </a:t>
              </a:r>
            </a:p>
            <a:p>
              <a:pPr algn="r" eaLnBrk="1" hangingPunct="1"/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типичные примеры</a:t>
              </a:r>
            </a:p>
            <a:p>
              <a:pPr algn="r" eaLnBrk="1" hangingPunct="1"/>
              <a:r>
                <a:rPr lang="ru-RU" altLang="ru-RU" sz="18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преимуществ</a:t>
              </a:r>
              <a:endParaRPr lang="ru-RU" altLang="ru-RU" sz="14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  <p:bldP spid="41988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995738" y="1206500"/>
            <a:ext cx="5005387" cy="12223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6716713" y="985838"/>
            <a:ext cx="7937" cy="41814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7178675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7632700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8088313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543925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9001125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269038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815013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5360988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906963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467225" y="1116013"/>
            <a:ext cx="46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авг.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876800" y="1112838"/>
            <a:ext cx="64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сент.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349875" y="1114425"/>
            <a:ext cx="565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окт.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800725" y="1116013"/>
            <a:ext cx="642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ноя.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256338" y="1116013"/>
            <a:ext cx="555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дек.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716713" y="1116013"/>
            <a:ext cx="527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янв.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7143750" y="1112838"/>
            <a:ext cx="585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фев.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600950" y="1119188"/>
            <a:ext cx="658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8088313" y="1119188"/>
            <a:ext cx="760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апр.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8520113" y="1112838"/>
            <a:ext cx="585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3995738" y="1055688"/>
            <a:ext cx="127476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961063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6737350" y="1055688"/>
            <a:ext cx="8175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8245475" y="1055688"/>
            <a:ext cx="7556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4338638" y="1500188"/>
            <a:ext cx="433863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714375" y="1273175"/>
            <a:ext cx="30734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 u="sng">
                <a:latin typeface="Arial" panose="020B0604020202020204" pitchFamily="34" charset="0"/>
              </a:rPr>
              <a:t>Создание и внедрение КИС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  Этап 6.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Разработка ТЗ по финансовому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планированию компании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  Этап 7.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подсистемы «бюджетирования»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подсистемы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Этап 8.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«Финансового планирования» в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Екатеринбурге</a:t>
            </a:r>
            <a:r>
              <a:rPr lang="ru-RU" altLang="ru-RU" sz="120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Настройка и тестовая эксплуатация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подсистемы «Логистика отгрузок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и поставок»</a:t>
            </a:r>
          </a:p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  Этап 9.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Внедрение разработанного функционала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В типовом филиале «МК ЮНИКС»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  </a:t>
            </a:r>
            <a:r>
              <a:rPr lang="ru-RU" altLang="ru-RU" sz="1200">
                <a:latin typeface="Arial" panose="020B0604020202020204" pitchFamily="34" charset="0"/>
              </a:rPr>
              <a:t>Этап 10.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Обучение сотрудников компании работе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в системе. Доработка сопровождающей </a:t>
            </a:r>
          </a:p>
          <a:p>
            <a:pPr eaLnBrk="1" hangingPunct="1"/>
            <a:r>
              <a:rPr lang="ru-RU" altLang="ru-RU" sz="1100">
                <a:latin typeface="Arial" panose="020B0604020202020204" pitchFamily="34" charset="0"/>
              </a:rPr>
              <a:t>документации</a:t>
            </a: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3995738" y="1328738"/>
            <a:ext cx="0" cy="38385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4452938" y="1206500"/>
            <a:ext cx="0" cy="396081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3930650" y="1112838"/>
            <a:ext cx="727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7715250" y="2155825"/>
            <a:ext cx="4540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8440738" y="4578350"/>
            <a:ext cx="204787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781050" y="4616450"/>
            <a:ext cx="7864475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>
            <a:off x="781050" y="4089400"/>
            <a:ext cx="761841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flipV="1">
            <a:off x="792163" y="2189163"/>
            <a:ext cx="737711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792163" y="1671638"/>
            <a:ext cx="6891337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>
            <a:off x="7469188" y="1643063"/>
            <a:ext cx="214312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V="1">
            <a:off x="781050" y="3043238"/>
            <a:ext cx="7513638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79" name="Line 43"/>
          <p:cNvSpPr>
            <a:spLocks noChangeShapeType="1"/>
          </p:cNvSpPr>
          <p:nvPr/>
        </p:nvSpPr>
        <p:spPr bwMode="auto">
          <a:xfrm>
            <a:off x="8183563" y="3014663"/>
            <a:ext cx="1111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>
            <a:off x="8288338" y="4059238"/>
            <a:ext cx="111125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714375" y="506265"/>
            <a:ext cx="83089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плана-графика работ по внедрению КИС</a:t>
            </a: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30263" y="2725738"/>
            <a:ext cx="2532062" cy="1082675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Определение </a:t>
            </a:r>
            <a:endParaRPr lang="en-US" altLang="ru-RU" sz="18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бизнес-процессов, </a:t>
            </a:r>
            <a:endParaRPr lang="en-US" altLang="ru-RU" sz="18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подлежащих </a:t>
            </a:r>
            <a:endParaRPr lang="en-US" altLang="ru-RU" sz="1800" b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автоматизации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98863" y="2725738"/>
            <a:ext cx="2532062" cy="1082675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 Определение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    информации,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вносимой в систему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392863" y="2725738"/>
            <a:ext cx="2532062" cy="1082675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Определение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Функциональных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пользователей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системы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68388" y="4694238"/>
            <a:ext cx="2098675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бизнес-процессов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008563" y="4694238"/>
            <a:ext cx="1485900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словарей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672263" y="4694238"/>
            <a:ext cx="2098675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ролей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333750" y="4706938"/>
            <a:ext cx="1485900" cy="1016000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Получение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списка </a:t>
            </a:r>
          </a:p>
          <a:p>
            <a:pPr algn="ctr" eaLnBrk="1" hangingPunct="1"/>
            <a:r>
              <a:rPr lang="ru-RU" altLang="ru-RU" sz="1800" b="0">
                <a:solidFill>
                  <a:schemeClr val="accent2"/>
                </a:solidFill>
                <a:latin typeface="Arial" panose="020B0604020202020204" pitchFamily="34" charset="0"/>
              </a:rPr>
              <a:t>реквизитов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602038" y="1104900"/>
            <a:ext cx="2532062" cy="884238"/>
          </a:xfrm>
          <a:prstGeom prst="rect">
            <a:avLst/>
          </a:prstGeom>
          <a:solidFill>
            <a:srgbClr val="CCCCFF">
              <a:alpha val="96077"/>
            </a:srgb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</p:spPr>
        <p:txBody>
          <a:bodyPr wrap="none" lIns="90000" tIns="46800" rIns="90000" bIns="46800" anchor="ctr">
            <a:flatTx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Составления </a:t>
            </a:r>
          </a:p>
          <a:p>
            <a:pPr algn="ctr" eaLnBrk="1" hangingPunct="1"/>
            <a:r>
              <a:rPr lang="ru-RU" altLang="ru-RU" sz="1800" b="0" dirty="0">
                <a:solidFill>
                  <a:schemeClr val="accent2"/>
                </a:solidFill>
                <a:latin typeface="Arial" panose="020B0604020202020204" pitchFamily="34" charset="0"/>
              </a:rPr>
              <a:t>глоссария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4708525" y="1789113"/>
            <a:ext cx="300038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881188" y="3783013"/>
            <a:ext cx="300037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5583238" y="3783013"/>
            <a:ext cx="300037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7562850" y="3783013"/>
            <a:ext cx="300038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919538" y="3795713"/>
            <a:ext cx="300037" cy="1038225"/>
          </a:xfrm>
          <a:prstGeom prst="downArrow">
            <a:avLst>
              <a:gd name="adj1" fmla="val 50000"/>
              <a:gd name="adj2" fmla="val 86508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 rot="-2489240">
            <a:off x="6164263" y="1706563"/>
            <a:ext cx="300037" cy="1346200"/>
          </a:xfrm>
          <a:prstGeom prst="downArrow">
            <a:avLst>
              <a:gd name="adj1" fmla="val 50000"/>
              <a:gd name="adj2" fmla="val 112169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 rot="2691641">
            <a:off x="3294063" y="1744663"/>
            <a:ext cx="300037" cy="1346200"/>
          </a:xfrm>
          <a:prstGeom prst="downArrow">
            <a:avLst>
              <a:gd name="adj1" fmla="val 50000"/>
              <a:gd name="adj2" fmla="val 112169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78" name="Rectangle 24"/>
          <p:cNvSpPr>
            <a:spLocks noChangeArrowheads="1"/>
          </p:cNvSpPr>
          <p:nvPr/>
        </p:nvSpPr>
        <p:spPr bwMode="auto">
          <a:xfrm>
            <a:off x="714375" y="506265"/>
            <a:ext cx="83089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4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Инициация внедрения </a:t>
            </a:r>
            <a:r>
              <a:rPr lang="ru-RU" altLang="ru-RU" sz="24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АИС</a:t>
            </a:r>
            <a:endParaRPr lang="ru-RU" altLang="ru-RU" sz="24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 animBg="1"/>
      <p:bldP spid="7179" grpId="0" animBg="1"/>
      <p:bldP spid="7175" grpId="0" animBg="1"/>
      <p:bldP spid="7176" grpId="0" animBg="1"/>
      <p:bldP spid="7180" grpId="0" animBg="1"/>
      <p:bldP spid="7182" grpId="0" animBg="1"/>
      <p:bldP spid="7185" grpId="0" animBg="1"/>
      <p:bldP spid="7186" grpId="0" animBg="1"/>
      <p:bldP spid="7177" grpId="0" animBg="1"/>
      <p:bldP spid="7178" grpId="0" animBg="1"/>
      <p:bldP spid="7181" grpId="0" animBg="1"/>
      <p:bldP spid="7183" grpId="0" animBg="1"/>
      <p:bldP spid="7189" grpId="0" animBg="1"/>
      <p:bldP spid="71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590550" y="1585913"/>
          <a:ext cx="8553450" cy="3886200"/>
        </p:xfrm>
        <a:graphic>
          <a:graphicData uri="http://schemas.openxmlformats.org/presentationml/2006/ole">
            <p:oleObj spid="_x0000_s11278" name="SmartDraw" r:id="rId4" imgW="10582656" imgH="4808220" progId="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4375" y="475488"/>
            <a:ext cx="83089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Пример построения </a:t>
            </a:r>
            <a:r>
              <a:rPr lang="en-US" altLang="ru-RU" sz="2800" b="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r>
              <a:rPr lang="en-US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процесса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-147638" y="29051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2163409"/>
              </p:ext>
            </p:extLst>
          </p:nvPr>
        </p:nvGraphicFramePr>
        <p:xfrm>
          <a:off x="671513" y="1104900"/>
          <a:ext cx="8177212" cy="4686300"/>
        </p:xfrm>
        <a:graphic>
          <a:graphicData uri="http://schemas.openxmlformats.org/presentationml/2006/ole">
            <p:oleObj spid="_x0000_s12304" name="Visio" r:id="rId4" imgW="10972800" imgH="7286568" progId="Visio.Drawing.11">
              <p:embed/>
            </p:oleObj>
          </a:graphicData>
        </a:graphic>
      </p:graphicFrame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714375" y="475488"/>
            <a:ext cx="83089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Состав проектной группы (пример)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Сравнительный анализ подсистем ERP класса. Модульная организация. Проектирование АРМ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600200"/>
            <a:ext cx="8229600" cy="4679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Преимущества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Готовые экраны и отчеты;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Однозначная трактовка функционального назначения АРМ;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Видимость конечного результата.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Недостатки: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Функциональные характеристики могут отличаться от необходимых для компании;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Избыточность данных, экранов и функциональности;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Дороговизна переработки АРМ;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Сложность управления доступом пользователей и управления блокировками;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Сложная временная и статусная индикация состояния задачи.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Сравнительный анализ </a:t>
            </a:r>
            <a:b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подсистем ERP класса. </a:t>
            </a:r>
            <a:b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altLang="ru-RU" sz="28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Процессная организация КИС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71267" y="2125927"/>
            <a:ext cx="8229600" cy="43116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Преимущества: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Минимальная и достаточная функциональность системы;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Переопределение процессов на лету;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Гибкое и простое управление доступом к данным и отчетам;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Готовые индикаторы состояния задач.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Недостатки: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Необходимость проектирования новых экранных форм и аналитики;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Готовность предприятия использовать процессную модель;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Ожидание конечного результата.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Реализация долгосрочной ИТ стратегии на основе платформы Carabi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308100"/>
            <a:ext cx="8229600" cy="4679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Возможное изменение бизнеса приведет к изменению правил функционирования без переработки основного функционала;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автоматизированных устройств ввода для увеличения скорости транзакционных операций;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расширение представительств (масштабируемость);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Электронных обмен с поставщиками и клиентами в формализованном виде. Создание электронных цепочек поставок;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Развитие WEB-решения («Личные кабинеты клиента», 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SEO-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продвижение,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онлайн-заказы) и E</a:t>
            </a: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-рассылки;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Мобильное подключение к системе в любой точке мира;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Обратная связь от аналитик – переход к автоматизированной системе управления.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74311" y="1322971"/>
            <a:ext cx="423254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ru-RU" altLang="ru-RU" sz="3200" b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Спасибо за внимание!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64453" y="3368216"/>
            <a:ext cx="4852267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Запросить дополнительную информацию </a:t>
            </a:r>
          </a:p>
          <a:p>
            <a:pPr algn="ctr" eaLnBrk="1" hangingPunct="1"/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решениям на платформе </a:t>
            </a:r>
            <a:r>
              <a:rPr lang="en-US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 </a:t>
            </a:r>
            <a:endParaRPr lang="ru-RU" altLang="ru-RU" sz="1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ожно по телефонам: (812) 930-4300, (812) </a:t>
            </a:r>
            <a:r>
              <a:rPr lang="en-US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603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ru-RU" sz="1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7800</a:t>
            </a:r>
            <a:endParaRPr lang="ru-RU" altLang="ru-RU" sz="1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066" name="Text Box 13"/>
          <p:cNvSpPr txBox="1">
            <a:spLocks noChangeArrowheads="1"/>
          </p:cNvSpPr>
          <p:nvPr/>
        </p:nvSpPr>
        <p:spPr bwMode="auto">
          <a:xfrm>
            <a:off x="3508146" y="4672060"/>
            <a:ext cx="196487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24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www.carabi.ru</a:t>
            </a:r>
            <a:endParaRPr lang="ru-RU" altLang="ru-RU" sz="24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009" y="2179449"/>
            <a:ext cx="2461155" cy="625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6" grpId="1"/>
      <p:bldP spid="235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 </a:t>
            </a:r>
            <a:r>
              <a:rPr lang="en-US" altLang="ru-RU" sz="32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</a:t>
            </a:r>
            <a:r>
              <a:rPr lang="ru-RU" altLang="ru-RU" sz="32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6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платформа для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крупных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средних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компаний;</a:t>
            </a:r>
            <a:endParaRPr lang="en-US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соответствует стандарту на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системы потоков работ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altLang="ru-RU" sz="2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WfMC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altLang="ru-RU" sz="2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Workflow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Coalition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  <a:endParaRPr lang="en-US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соответствует стандарту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OMG (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аналог 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ISO)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обеспечивает поддержку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роста и изменения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бизнеса;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обеспечивает </a:t>
            </a: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 операционных издержек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снижение стоимости владения (</a:t>
            </a:r>
            <a:r>
              <a:rPr lang="en-US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TCO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интегрирует</a:t>
            </a: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бизнес компании, филиалов, партнеров.</a:t>
            </a:r>
            <a:endParaRPr lang="en-US" altLang="ru-RU" sz="24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Работает в сети Интернет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Технология потоков работ </a:t>
            </a:r>
            <a:r>
              <a:rPr lang="en-US" altLang="ru-RU" sz="2800" b="1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endParaRPr lang="ru-RU" altLang="ru-RU" sz="2800" b="1" dirty="0" smtClean="0">
              <a:solidFill>
                <a:srgbClr val="33339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Унификация работы всех филиалов и подразделений;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Точная оценка затрат в разрезе направлений бизнеса и организационных подразделений. Использование функционально-стоимостного анализа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Based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Costing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Дисциплина работы сотрудников;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Безопасность данных.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000125" y="1341438"/>
            <a:ext cx="1728788" cy="12239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Гибкость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071563" y="2924175"/>
            <a:ext cx="1584325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Workflow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175000" y="1341438"/>
            <a:ext cx="1912938" cy="12239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Производительность</a:t>
            </a:r>
          </a:p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Масштабируемость</a:t>
            </a:r>
          </a:p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Надежность</a:t>
            </a:r>
          </a:p>
          <a:p>
            <a:pPr algn="ctr" eaLnBrk="1" hangingPunct="1"/>
            <a:r>
              <a:rPr lang="ru-RU" altLang="ru-RU" sz="1400"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Безопасность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375275" y="1341438"/>
            <a:ext cx="1584325" cy="1223962"/>
          </a:xfrm>
          <a:prstGeom prst="rect">
            <a:avLst/>
          </a:prstGeom>
          <a:solidFill>
            <a:srgbClr val="CCFFFF"/>
          </a:solidFill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Открытость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071563" y="4076700"/>
            <a:ext cx="1584325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Carabi SDK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071563" y="5229225"/>
            <a:ext cx="1584325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Структура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данных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3392488" y="2925763"/>
            <a:ext cx="1584325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Технология </a:t>
            </a:r>
            <a:endParaRPr lang="en-US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CORBA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3392488" y="4078288"/>
            <a:ext cx="1584325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СУБД</a:t>
            </a:r>
            <a:endParaRPr lang="en-US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ORACLE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5303838" y="2924175"/>
            <a:ext cx="1584325" cy="914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</a:t>
            </a:r>
            <a:endParaRPr lang="en-US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1" hangingPunct="1"/>
            <a:r>
              <a:rPr lang="en-US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XML</a:t>
            </a:r>
            <a:endParaRPr lang="ru-RU" altLang="ru-RU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5303838" y="4076700"/>
            <a:ext cx="1584325" cy="914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Механизм 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Импорта/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Экспорта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7248525" y="1341438"/>
            <a:ext cx="1800225" cy="120332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</a:t>
            </a:r>
          </a:p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в срок и в </a:t>
            </a:r>
          </a:p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рамках</a:t>
            </a:r>
          </a:p>
          <a:p>
            <a:pPr algn="ctr" eaLnBrk="1" hangingPunct="1"/>
            <a:r>
              <a:rPr lang="ru-RU" altLang="ru-RU">
                <a:latin typeface="Segoe UI Light" panose="020B0502040204020203" pitchFamily="34" charset="0"/>
                <a:cs typeface="Segoe UI Light" panose="020B0502040204020203" pitchFamily="34" charset="0"/>
              </a:rPr>
              <a:t>бюджета</a:t>
            </a:r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7321550" y="2925763"/>
            <a:ext cx="1584325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Многослойная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Архитектура</a:t>
            </a:r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7319963" y="4076700"/>
            <a:ext cx="1584325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Методология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внедрения</a:t>
            </a: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7321550" y="5302250"/>
            <a:ext cx="1584325" cy="914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Обучение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обратная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связь</a:t>
            </a:r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3392488" y="5230813"/>
            <a:ext cx="1584325" cy="914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Алгоритмы</a:t>
            </a:r>
          </a:p>
          <a:p>
            <a:pPr algn="ctr" eaLnBrk="1" hangingPunct="1"/>
            <a:r>
              <a:rPr lang="ru-RU" altLang="ru-RU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шифрования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47700" y="469900"/>
            <a:ext cx="8229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99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8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Особенности архитектуры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  <p:bldP spid="126979" grpId="0" animBg="1"/>
      <p:bldP spid="126980" grpId="0" animBg="1"/>
      <p:bldP spid="126981" grpId="0" animBg="1"/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87" grpId="0" animBg="1"/>
      <p:bldP spid="126988" grpId="0" animBg="1"/>
      <p:bldP spid="126989" grpId="0" animBg="1"/>
      <p:bldP spid="126990" grpId="0" animBg="1"/>
      <p:bldP spid="126991" grpId="0" animBg="1"/>
      <p:bldP spid="1269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69900"/>
            <a:ext cx="8229600" cy="558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Единое информационное пространство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47700" y="1028700"/>
            <a:ext cx="8229600" cy="4959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Общие справочники и классификаторы;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Унифицированные процессы;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Интегрированное хранилище объектов и документов;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Централизованное управление безопасностью;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аналитической отчетности из единой базы данных;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Интеграция с другими программными и аппаратными комплексами (1С, сканеры штрих-кодов, </a:t>
            </a:r>
            <a:r>
              <a:rPr lang="ru-RU" altLang="ru-RU" sz="28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тач</a:t>
            </a:r>
            <a:r>
              <a:rPr lang="ru-RU" alt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панели, системы контроля доступа и др.).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1800"/>
            <a:ext cx="82296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600" dirty="0" smtClean="0">
                <a:solidFill>
                  <a:srgbClr val="33339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Целевая архитектура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926013" y="1125538"/>
            <a:ext cx="4217987" cy="48180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Carabi </a:t>
            </a: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объединяет все бизнес-процессы предприятия в единый контур, включающий в себя: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Руководство предприятия;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Производство;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Склад;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Поставку продукции;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Отдел кадров;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Управление продажами;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Маркетинг;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Финансовое планирование. 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95153407"/>
              </p:ext>
            </p:extLst>
          </p:nvPr>
        </p:nvGraphicFramePr>
        <p:xfrm>
          <a:off x="609600" y="1417638"/>
          <a:ext cx="4038600" cy="4038600"/>
        </p:xfrm>
        <a:graphic>
          <a:graphicData uri="http://schemas.openxmlformats.org/presentationml/2006/ole">
            <p:oleObj spid="_x0000_s1037" name="Visio" r:id="rId4" imgW="4894539" imgH="4894560" progId="Visio.Drawing.11">
              <p:embed/>
            </p:oleObj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98954" y="6437577"/>
            <a:ext cx="7593012" cy="3032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Корпоративная информационная система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/>
              <a:t>CARABI 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8000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1940</Words>
  <Application>Microsoft Office PowerPoint</Application>
  <PresentationFormat>Экран (4:3)</PresentationFormat>
  <Paragraphs>493</Paragraphs>
  <Slides>47</Slides>
  <Notes>46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Презентация1</vt:lpstr>
      <vt:lpstr>Документ Microsoft Visio</vt:lpstr>
      <vt:lpstr>Visio</vt:lpstr>
      <vt:lpstr>SmartDraw</vt:lpstr>
      <vt:lpstr>Слайд 1</vt:lpstr>
      <vt:lpstr>План презентации</vt:lpstr>
      <vt:lpstr>Вступление. Цели создания КИС</vt:lpstr>
      <vt:lpstr>Возможности ИТ и реальность жизни компании</vt:lpstr>
      <vt:lpstr>Система Carabi 6</vt:lpstr>
      <vt:lpstr>Технология потоков работ Workflow</vt:lpstr>
      <vt:lpstr>Слайд 7</vt:lpstr>
      <vt:lpstr>Единое информационное пространство</vt:lpstr>
      <vt:lpstr>Целевая архитектура</vt:lpstr>
      <vt:lpstr>Целевая архитектура: для руководства</vt:lpstr>
      <vt:lpstr>Целевая архитектура: производство</vt:lpstr>
      <vt:lpstr>Целевая архитектура: склад</vt:lpstr>
      <vt:lpstr>Целевая архитектура: поставка</vt:lpstr>
      <vt:lpstr>Целевая архитектура: отдел кадров</vt:lpstr>
      <vt:lpstr>Целевая архитектура: управление закупкой и продажами</vt:lpstr>
      <vt:lpstr>Целевая архитектура: маркетинг</vt:lpstr>
      <vt:lpstr>Целевая архитектура: финансовое планирование</vt:lpstr>
      <vt:lpstr>Целевая архитектура: единая платформа</vt:lpstr>
      <vt:lpstr>История</vt:lpstr>
      <vt:lpstr>Примеры внедрений</vt:lpstr>
      <vt:lpstr>Слайд 21</vt:lpstr>
      <vt:lpstr>Слайд 22</vt:lpstr>
      <vt:lpstr>Слайд 23</vt:lpstr>
      <vt:lpstr>Слайд 24</vt:lpstr>
      <vt:lpstr>Планирование транспортных перевозок</vt:lpstr>
      <vt:lpstr>Экран сборки товаров на распределительном центре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Детальный расчет себестоимости + факты</vt:lpstr>
      <vt:lpstr>Слайд 39</vt:lpstr>
      <vt:lpstr>Слайд 40</vt:lpstr>
      <vt:lpstr>Слайд 41</vt:lpstr>
      <vt:lpstr>Слайд 42</vt:lpstr>
      <vt:lpstr>Слайд 43</vt:lpstr>
      <vt:lpstr>Сравнительный анализ подсистем ERP класса. Модульная организация. Проектирование АРМ</vt:lpstr>
      <vt:lpstr>Сравнительный анализ  подсистем ERP класса.  Процессная организация КИС</vt:lpstr>
      <vt:lpstr>Реализация долгосрочной ИТ стратегии на основе платформы Carabi</vt:lpstr>
      <vt:lpstr>Слайд 47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корпоративной информационной системы ЮНИКС</dc:title>
  <dc:creator>Alexander</dc:creator>
  <cp:lastModifiedBy>valery</cp:lastModifiedBy>
  <cp:revision>223</cp:revision>
  <dcterms:created xsi:type="dcterms:W3CDTF">2007-07-10T11:28:43Z</dcterms:created>
  <dcterms:modified xsi:type="dcterms:W3CDTF">2019-05-14T09:07:56Z</dcterms:modified>
</cp:coreProperties>
</file>