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4" r:id="rId3"/>
    <p:sldId id="302" r:id="rId4"/>
    <p:sldId id="267" r:id="rId5"/>
    <p:sldId id="287" r:id="rId6"/>
    <p:sldId id="288" r:id="rId7"/>
    <p:sldId id="305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6" r:id="rId20"/>
    <p:sldId id="299" r:id="rId21"/>
    <p:sldId id="274" r:id="rId22"/>
    <p:sldId id="275" r:id="rId23"/>
    <p:sldId id="272" r:id="rId24"/>
    <p:sldId id="273" r:id="rId25"/>
    <p:sldId id="307" r:id="rId26"/>
    <p:sldId id="308" r:id="rId27"/>
    <p:sldId id="276" r:id="rId28"/>
    <p:sldId id="277" r:id="rId29"/>
    <p:sldId id="278" r:id="rId30"/>
    <p:sldId id="310" r:id="rId31"/>
    <p:sldId id="311" r:id="rId32"/>
    <p:sldId id="312" r:id="rId33"/>
    <p:sldId id="279" r:id="rId34"/>
    <p:sldId id="280" r:id="rId35"/>
    <p:sldId id="281" r:id="rId36"/>
    <p:sldId id="286" r:id="rId37"/>
    <p:sldId id="313" r:id="rId38"/>
    <p:sldId id="309" r:id="rId39"/>
    <p:sldId id="283" r:id="rId40"/>
    <p:sldId id="284" r:id="rId41"/>
    <p:sldId id="259" r:id="rId42"/>
    <p:sldId id="282" r:id="rId43"/>
    <p:sldId id="266" r:id="rId44"/>
    <p:sldId id="304" r:id="rId45"/>
    <p:sldId id="303" r:id="rId46"/>
    <p:sldId id="301" r:id="rId47"/>
    <p:sldId id="263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333399"/>
    <a:srgbClr val="6600FF"/>
    <a:srgbClr val="CCCCFF"/>
    <a:srgbClr val="9999FF"/>
    <a:srgbClr val="6666FF"/>
    <a:srgbClr val="66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231" autoAdjust="0"/>
    <p:restoredTop sz="94622" autoAdjust="0"/>
  </p:normalViewPr>
  <p:slideViewPr>
    <p:cSldViewPr snapToGrid="0" snapToObjects="1">
      <p:cViewPr>
        <p:scale>
          <a:sx n="75" d="100"/>
          <a:sy n="75" d="100"/>
        </p:scale>
        <p:origin x="2256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7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4.xml"/><Relationship Id="rId21" Type="http://schemas.openxmlformats.org/officeDocument/2006/relationships/slide" Target="slides/slide38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46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45.xml"/><Relationship Id="rId10" Type="http://schemas.openxmlformats.org/officeDocument/2006/relationships/slide" Target="slides/slide12.xml"/><Relationship Id="rId19" Type="http://schemas.openxmlformats.org/officeDocument/2006/relationships/slide" Target="slides/slide25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E799-65B0-45E5-BFF1-84EF6B21D504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4E64-A381-4DDF-A1AF-95F41F848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607575B-040A-4B68-970B-6AA6118C55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34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08781B9-F46E-405E-AEF3-BDB0E33C7C1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1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A3B4467-E3FF-4004-9E8B-24DB8D04076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3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795E9B-AB56-4FC7-B583-F114F20D38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1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17E7586-83CB-4C0F-B8DD-618DFE614B26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4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F10E3A7-B8A8-4C57-B205-91C91F0EEB3F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787B82D-CF42-4779-B4D3-1E97AE0D61C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47CE976-0757-474B-B88A-03DFD57ED62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4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F025386-28E5-4BD0-AD2A-C0AFF18D8ECA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D3D21EE-63C0-474C-B704-CAC11B6E6ABD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9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ADB180-2306-4930-B455-93865482093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1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9E2F484-9272-4749-8AC2-DB3F63BA882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8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8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A616249-A0AE-4E80-955C-FFDF1158BA2D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80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AD80C7-840E-44DE-A4CF-0727913DF61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BF7380D-191C-477E-B9F5-71B9B8D5567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92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FBC509-4566-4380-92CC-1193B1C974FF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7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DCCD0DC-B0E4-403F-BB89-148FDAA6FF5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46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3BE26B7-4E09-4FA5-AA24-4F5388B08F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07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789CA5E-5138-4C96-83AB-B2223B7297E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07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6DD3F90-B52D-47B4-99F0-1328DD90E81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09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6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5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8825EB6-FED9-491E-B700-BF5C831FF2B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88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4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4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4BBF162-7C34-4F76-8483-A89B97484CE6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63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FDD62F5-BB91-48A6-80AE-54CAE760D11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2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3422934-1CD3-47EC-85CB-10B1BF91E5F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11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C459E95-2C42-457C-A42D-4322D59ABA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C459E95-2C42-457C-A42D-4322D59ABA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29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3F540CD-6A46-41C6-8997-4341501D454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8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9E23D68-4B72-4445-94AF-74108AB2B3E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80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F35B53C-7A25-4ED7-9256-52E67C9DD85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905EEB-39E3-4F73-91AE-6A22CD05D2F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61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A25B6D1-CDE5-4997-AAFB-3EB60076396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29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EA03F0E-2458-48E3-996D-4C50EA60B1C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5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F572045-890C-4846-9BF2-AEF21C96745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48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E0F34B0-9810-4955-85C2-EB472E197E1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1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083C108-3687-475E-BE83-5D1F94F678C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7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6CD8E9-B88D-4CDB-9B72-B26BDC33C6F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00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F292C77-7770-43A5-BBC7-D9469092C83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E9281BE-EA69-4946-B786-1EE6E440809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9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F76FDA7-D356-43CB-B9CA-41CEA73C939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1C04B70-AF43-48D3-AFB5-5F35B574585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7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CB3E258-7732-4967-9D0F-0E507651168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4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05BC25-75FB-4D69-A9E9-79B12BAEB61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79826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7099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410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8329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435258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7475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81702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95555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5062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2598254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2577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2039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42472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 userDrawn="1"/>
        </p:nvSpPr>
        <p:spPr bwMode="auto">
          <a:xfrm>
            <a:off x="0" y="6334125"/>
            <a:ext cx="9134475" cy="523875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357188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54" y="6437577"/>
            <a:ext cx="7593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 </a:t>
            </a:r>
            <a:r>
              <a:rPr lang="en-US" dirty="0" smtClean="0"/>
              <a:t>CARABI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1516" name="Text Box 12"/>
          <p:cNvSpPr txBox="1">
            <a:spLocks noChangeArrowheads="1"/>
          </p:cNvSpPr>
          <p:nvPr userDrawn="1"/>
        </p:nvSpPr>
        <p:spPr bwMode="auto">
          <a:xfrm>
            <a:off x="1149576" y="78624"/>
            <a:ext cx="6901546" cy="24840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</a:t>
            </a:r>
            <a:r>
              <a:rPr lang="ru-RU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«Компания «КАРАБИ</a:t>
            </a: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       </a:t>
            </a:r>
            <a:r>
              <a:rPr lang="en-US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</a:t>
            </a:r>
            <a:r>
              <a:rPr lang="ru-RU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                        </a:t>
            </a: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Официальный партнер </a:t>
            </a:r>
            <a:r>
              <a:rPr lang="en-US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Oracle Corp.</a:t>
            </a:r>
            <a:endParaRPr lang="ru-RU" sz="1000" b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320" name="Picture 18" descr="opn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5875"/>
            <a:ext cx="11001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11"/>
          <p:cNvSpPr>
            <a:spLocks noChangeShapeType="1"/>
          </p:cNvSpPr>
          <p:nvPr userDrawn="1"/>
        </p:nvSpPr>
        <p:spPr bwMode="auto">
          <a:xfrm>
            <a:off x="0" y="365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 userDrawn="1"/>
        </p:nvSpPr>
        <p:spPr bwMode="auto">
          <a:xfrm>
            <a:off x="1" y="6334125"/>
            <a:ext cx="9139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 userDrawn="1"/>
        </p:nvSpPr>
        <p:spPr bwMode="auto">
          <a:xfrm rot="10800000">
            <a:off x="0" y="390524"/>
            <a:ext cx="9139238" cy="594360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" y="60778"/>
            <a:ext cx="951668" cy="24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_________Microsoft_Visio_2003_20102.vs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_________Microsoft_Visio_2003_20103.vsd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_________Microsoft_Visio_2003_20104.vsd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_________Microsoft_Visio_2003_20105.vsd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_________Microsoft_Visio_2003_20106.vsd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Microsoft_Visio_2003_20107.vsd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Microsoft_Visio_2003_20108.vsd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_________Microsoft_Visio_2003_20109.vsd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Microsoft_Visio_2003_201010.vsd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oleObject" Target="../embeddings/_________Microsoft_Visio_2003_201011.vsd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Visio_2003_20101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www.totempool.com/wp-content/uploads/2015/11/296-e144641092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03" y="3290887"/>
            <a:ext cx="4261297" cy="23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" y="4514846"/>
            <a:ext cx="4882702" cy="1124016"/>
          </a:xfrm>
          <a:prstGeom prst="rect">
            <a:avLst/>
          </a:prstGeom>
          <a:gradFill rotWithShape="1">
            <a:gsLst>
              <a:gs pos="0">
                <a:srgbClr val="0066FF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 rot="10800000">
            <a:off x="-1" y="3290885"/>
            <a:ext cx="4882703" cy="1223964"/>
          </a:xfrm>
          <a:prstGeom prst="rect">
            <a:avLst/>
          </a:prstGeom>
          <a:gradFill rotWithShape="1">
            <a:gsLst>
              <a:gs pos="0">
                <a:srgbClr val="0066FF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819150" y="1250950"/>
            <a:ext cx="8077200" cy="14487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Управляемый бизнес</a:t>
            </a:r>
          </a:p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на платформе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Carabi 6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2802445" y="4386263"/>
            <a:ext cx="1939418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Валерий Еникеев</a:t>
            </a:r>
          </a:p>
          <a:p>
            <a:pPr algn="r" eaLnBrk="1" hangingPunct="1"/>
            <a:endParaRPr lang="ru-RU" altLang="ru-RU" sz="1500" b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Михаил Молочников</a:t>
            </a:r>
            <a:endParaRPr lang="ru-RU" altLang="ru-RU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endParaRPr lang="ru-RU" altLang="ru-RU" sz="1500" b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endParaRPr lang="ru-RU" altLang="ru-RU" sz="1500" b="0" dirty="0"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1500" b="0" dirty="0">
              <a:latin typeface="Arial" panose="020B0604020202020204" pitchFamily="34" charset="0"/>
            </a:endParaRP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363788" y="3624777"/>
            <a:ext cx="340836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ООО 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«Компания «КАРАБИ</a:t>
            </a: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Корпоративные системы</a:t>
            </a:r>
            <a:endParaRPr lang="ru-RU" altLang="ru-RU" sz="1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для руководства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Руководство предприятия, подразделений и филиалов  получает управление и контроль за процессом, - необходимые аналитические отчеты, инструменты управления и принятия решений.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Руководители отделов получают требуемую информацию по отделу в рамках своей компетенции.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9187070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производство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производства, на его основе полный цикл производства ведется в </a:t>
            </a: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включающий формирование тех. карты, грубое планирование, оформление заказа, управление тех. процессом, ввод фактов, корректировку норм.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Производственный процесс тесно взаимодействует с другими отделами, в </a:t>
            </a:r>
            <a:r>
              <a:rPr lang="ru-RU" altLang="ru-RU" sz="1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отделом продаж, маркетингом, отделом ремонта оборудования.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Производственный процесс контролируется отделом продаж по каждому наряду.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3893273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склад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Предоставляет необходимые функциональные возможности складов предприятия, в том числе: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удаленными и виртуальными складами подразделений;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товара в пути;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Инвентаризация складов;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наличия товаров, резервирование,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партионный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учет,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попаллетный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учет, адресное хранение;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Штрих-кодирование объектов складского учета.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7545344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4" imgW="4893480" imgH="4893480" progId="Visio.Drawing.11">
                  <p:embed/>
                </p:oleObj>
              </mc:Choice>
              <mc:Fallback>
                <p:oleObj name="Visio" r:id="rId4" imgW="4893480" imgH="4893480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поставка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автопарком и поддержка поставки ж/д, авиа и морским транспортом;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Перемещения между складами;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договорами с контрагентами по поставке;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маршрутного листа на основе региональных координат точек доставки;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Отслеживание товара в пути.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срывов поставки и реорганизация поставки.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9176808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отдел кадров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Ведение орг. структуры предприятия и сотрудников;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Ведение личных карточек сотрудников;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отпусков, больничных, командировок, обучения, трудового распорядка;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формирование приказов;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отчетности отдела кадров;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заданий в работу с учетом доступности сотрудников.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265720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6868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управление закупкой и продажами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 клиентами и поставщиками;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договорами с контрагентами;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документов;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 мониторинг состояния на производстве по конкретному заказу;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продаж, построение системы мотивации сотрудников ОП и ОЗ</a:t>
            </a:r>
          </a:p>
        </p:txBody>
      </p:sp>
      <p:graphicFrame>
        <p:nvGraphicFramePr>
          <p:cNvPr id="7170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790153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маркетинг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ABC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XYZ-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клиентов;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ценообразованием, анализ рынка;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Аналитика продаж и закупок, аналитика по клиентам и поставщикам;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 потенциальных клиентов и новых партнеров;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маркетинговых акций, рассылка сообщений,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и др. сервисные возможности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031118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31800"/>
            <a:ext cx="85344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финансовое планирование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84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Полный комплекс управленческого учета;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Бюджетирование, включая контроль исполнения бюджетов;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иностранными контрагентами и мультивалютный учет;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дебиторской и кредиторской задолженностями;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распределение платежей по статьям аналитического учета;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 бухгалтерией (интеграция с 1С, банк-клиентом и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4653707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31800"/>
            <a:ext cx="85344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единая платформа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84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 зависимости от функциональных возможностей, проект внедрения сопровождается настройкой существующих бизнес-процессов, а проведение реинжиниринга проводится с целью улучшения эффективности предприятия, а не подстройки под систему;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объединяет все подразделения предприятия в единую информационную платформу, а все бизнес-процессы тесно связаны друг с другом.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693805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История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31800" y="5740401"/>
            <a:ext cx="833755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31800" y="2211388"/>
            <a:ext cx="2720975" cy="18002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Изучение рынка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информационных систем. 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Рассмотрено более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 решений.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Определение общих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требований к  универсальной</a:t>
            </a: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17513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1996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07327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2004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93687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</a:t>
            </a:r>
            <a:r>
              <a:rPr lang="en-US" altLang="ru-RU" sz="2400" b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altLang="ru-RU" sz="2400" b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944938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2008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4881563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2010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816600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2012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675322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r>
              <a:rPr lang="en-US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689850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431800" y="987426"/>
            <a:ext cx="2720975" cy="1081087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универсальных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алгоритмов поиска,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шифрования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297238" y="5018088"/>
            <a:ext cx="5472112" cy="5762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 платформы </a:t>
            </a:r>
            <a:r>
              <a:rPr lang="en-US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бизнес-решений</a:t>
            </a:r>
            <a:endParaRPr lang="en-US" altLang="ru-RU" sz="14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297238" y="2211388"/>
            <a:ext cx="3600450" cy="20161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прикладных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решений на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платформе  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MarketPro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-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Полиграфоформление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ТВЦ  - документооборот</a:t>
            </a: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Туризм</a:t>
            </a:r>
          </a:p>
          <a:p>
            <a:pPr algn="ctr" eaLnBrk="1" hangingPunct="1">
              <a:buFontTx/>
              <a:buChar char="•"/>
            </a:pP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Russian Shipping Company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DocMaster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ГУВД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 eaLnBrk="1" hangingPunct="1">
              <a:buFontTx/>
              <a:buChar char="•"/>
            </a:pP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300 РЕАЛИЗОВАННЫХ ПРОЕКТОВ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3297238" y="4443413"/>
            <a:ext cx="10795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en-US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4521200" y="4443413"/>
            <a:ext cx="10795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en-US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7042150" y="987426"/>
            <a:ext cx="1727200" cy="32400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200" b="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Готовые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Отраслевые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Решения:</a:t>
            </a:r>
          </a:p>
          <a:p>
            <a:pPr algn="ctr" eaLnBrk="1" hangingPunct="1"/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организацией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Оптовая торговля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Розничная торговля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Полиграфия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Страхование</a:t>
            </a:r>
          </a:p>
          <a:p>
            <a:pPr algn="ctr" eaLnBrk="1" hangingPunct="1">
              <a:buFontTx/>
              <a:buChar char="•"/>
            </a:pPr>
            <a:r>
              <a:rPr lang="en-US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CRM</a:t>
            </a:r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Недвижимость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Телекоммуникации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учреждения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5745163" y="4443413"/>
            <a:ext cx="1152525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297238" y="987426"/>
            <a:ext cx="3600450" cy="1081087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партнерских</a:t>
            </a:r>
            <a:endParaRPr lang="en-US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отношений с предприятиями</a:t>
            </a:r>
            <a:endParaRPr lang="en-US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организациями.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Разработка отраслевых решений.</a:t>
            </a: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7042150" y="4443413"/>
            <a:ext cx="17272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6.1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31800" y="4156076"/>
            <a:ext cx="2720975" cy="14398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Информационно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-аналитической  системы,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документооборота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Компания Глобальные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Базы Знаний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1425575" y="5740401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24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61" grpId="0" animBg="1"/>
      <p:bldP spid="130062" grpId="0" animBg="1"/>
      <p:bldP spid="130063" grpId="0" animBg="1"/>
      <p:bldP spid="130064" grpId="0" animBg="1"/>
      <p:bldP spid="130065" grpId="0" animBg="1"/>
      <p:bldP spid="130066" grpId="0" animBg="1"/>
      <p:bldP spid="130067" grpId="0" animBg="1"/>
      <p:bldP spid="130068" grpId="0" animBg="1"/>
      <p:bldP spid="130069" grpId="0" animBg="1"/>
      <p:bldP spid="1300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 </a:t>
            </a:r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презентации</a:t>
            </a:r>
            <a:endParaRPr lang="ru-RU" altLang="ru-RU" sz="28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Вступление. Цели создания 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АИС</a:t>
            </a:r>
            <a:endParaRPr lang="ru-RU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Представление программного комплекса CARABI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Методология внедрения информационной системы CARABI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Примеры и рабочие экраны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Сравнительный анализ с модульными программными 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продуктами</a:t>
            </a:r>
            <a:endParaRPr lang="ru-RU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долгосрочной ИТ стратегии на основе платформы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</a:t>
            </a:r>
            <a:endParaRPr lang="ru-RU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eaLnBrk="1" hangingPunct="1"/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Примеры внедрений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500" y="1028700"/>
            <a:ext cx="8686800" cy="527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 – справочная система. Управление проектами. </a:t>
            </a:r>
            <a:r>
              <a:rPr lang="ru-RU" altLang="ru-RU" sz="1600" dirty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окументооборот </a:t>
            </a:r>
            <a:endParaRPr lang="ru-RU" altLang="ru-RU" sz="16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Торгово-Промышленная палата СПБ,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200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ЖК СПБ, с 2009 г.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Ростехинвентаризация – Федеральное БТИ, с 2012 г.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Комплексная автоматизация </a:t>
            </a:r>
            <a:endParaRPr lang="ru-RU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Недвижимость.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Невский Альянс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2008 г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Проксима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Консалт, 2010 г.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Горжилобмен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СПБ с 2010 г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Приватизация жилья субъекта федерации</a:t>
            </a:r>
            <a:endParaRPr lang="en-US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en-US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Rent.Ru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c 2010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и анализ деятельности для физических лиц.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ПДН ГУВД по Санкт-Петербургу и Лен. Области, с 2002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Автоматизация производства и логистика: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Полиграфоформление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с 2001 г.</a:t>
            </a:r>
            <a:r>
              <a:rPr lang="ru-RU" altLang="ru-RU" sz="1600" b="1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Полиграфия, </a:t>
            </a:r>
            <a:r>
              <a:rPr lang="en-US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ERP</a:t>
            </a:r>
            <a:endParaRPr lang="ru-RU" altLang="ru-RU" sz="16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MM PACKAG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ING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GmbH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(Германия-Австрия). Российский филиал.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Полиграфия, ERP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Полиграф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Флексо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2006 г.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Полиграфия, ERP</a:t>
            </a:r>
            <a:endParaRPr lang="ru-RU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Лиматон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(Москва) </a:t>
            </a:r>
            <a:r>
              <a:rPr lang="ru-RU" altLang="ru-RU" sz="1600" i="1" dirty="0" err="1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Флексо</a:t>
            </a: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трафаретная печать, издательское дело – группа компаний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2007 г. 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Группа компаний Венета систем(Россия-Италия), производство и восстановление картриджей, с 2006 г.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Балтик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Лайт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производство наружной рекламы, с 2011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электронного рынка труда</a:t>
            </a: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JobsMarket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.RU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2005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Страхование.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Балтийское страховое общество, с 2009 г.</a:t>
            </a:r>
            <a:endParaRPr lang="ru-RU" altLang="ru-RU" sz="16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28775" y="368300"/>
            <a:ext cx="601980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Список документов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862277"/>
            <a:ext cx="6870700" cy="5281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003425" y="519113"/>
            <a:ext cx="566274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Карточка клиента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06" y="1044514"/>
            <a:ext cx="6512181" cy="5006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472762" y="400050"/>
            <a:ext cx="6566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Специализированные экраны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04875"/>
            <a:ext cx="83058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90224" y="400050"/>
            <a:ext cx="6566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Специализированные экраны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904875"/>
            <a:ext cx="83026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График загрузки производства (1)</a:t>
            </a:r>
            <a:endParaRPr lang="ru-RU" altLang="ru-RU" sz="16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832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 производства </a:t>
            </a:r>
            <a:r>
              <a:rPr lang="en-US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(touch-panel)</a:t>
            </a:r>
            <a:endParaRPr lang="ru-RU" altLang="ru-RU" sz="16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28700"/>
            <a:ext cx="7416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30578" y="501448"/>
            <a:ext cx="601143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Фильтрация данных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43" y="1149866"/>
            <a:ext cx="6718300" cy="5164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32050" y="568325"/>
            <a:ext cx="486650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Ввод данных в документ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9513"/>
            <a:ext cx="742791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520950" y="568325"/>
            <a:ext cx="486650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Ввод данных в документ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04900"/>
            <a:ext cx="7862887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Вступление. Цели создания КИС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единого информационного пространства для наиболее эффективного управления и контроля за работой подразделений компании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эффективности работы компании за счет: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управления заказами и ценообразования;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складских запасов на складах всех типов;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транспортных расходов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Повышения эффективности использования складских мощностей путем оптимизации хранения товаров;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эффективности использования ресурсов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финансовой деятельности (Бюджетирование)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рентабельности компании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используя текущие ресурсы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Расширение регионов действия компании и освоение новых рынков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83024" y="501120"/>
            <a:ext cx="550295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задачами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" y="1066800"/>
            <a:ext cx="856496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6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7" y="1254777"/>
            <a:ext cx="8476028" cy="47523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194" y="575693"/>
            <a:ext cx="74840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Редактирование и обработка задачи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4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" y="1268182"/>
            <a:ext cx="8205788" cy="460080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56518" y="520041"/>
            <a:ext cx="693097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Быстрое создание новой задачи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89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84400" y="568325"/>
            <a:ext cx="395926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Отчет по документу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4875"/>
            <a:ext cx="53228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316163"/>
            <a:ext cx="53228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070100" y="568325"/>
            <a:ext cx="35939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Сводные отчеты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904875"/>
            <a:ext cx="80962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670175" y="568325"/>
            <a:ext cx="35939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Сводные отчеты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04875"/>
            <a:ext cx="82931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01700" y="53975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Графика в сводных отчетах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975387"/>
            <a:ext cx="6845300" cy="5262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01700" y="53975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Мобильные приложения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117762" name="Picture 2" descr="android_logistic_carabi_01_contact-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" y="1487794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android_logistic_carabi_03_contact-in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487793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android_logistic_carabi_02_completed-tas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24" y="1487792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4813" y="101377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1800" b="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ru-RU" altLang="ru-RU" sz="1800" b="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Список задач                 Информация по задаче    Выполнение</a:t>
            </a:r>
            <a:endParaRPr lang="ru-RU" altLang="ru-RU" sz="1800" b="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2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Детальный расчет себестоимости + факты</a:t>
            </a:r>
            <a:endParaRPr lang="ru-RU" altLang="ru-RU" sz="14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927100"/>
            <a:ext cx="63706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995738" y="1206500"/>
            <a:ext cx="5005387" cy="1222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714375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плана-графика работ по внедрению КИС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6724650" y="985838"/>
            <a:ext cx="0" cy="503078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717867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7632700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808831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854392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900112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626903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581501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536098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490696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4467225" y="1116013"/>
            <a:ext cx="46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авг.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4876800" y="111283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сент.</a:t>
            </a:r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5349875" y="111442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окт.</a:t>
            </a:r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5800725" y="1116013"/>
            <a:ext cx="642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ноя.</a:t>
            </a: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6256338" y="1116013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дек.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6716713" y="1116013"/>
            <a:ext cx="52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янв.</a:t>
            </a:r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7143750" y="1112838"/>
            <a:ext cx="585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фев.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7600950" y="1119188"/>
            <a:ext cx="658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8088313" y="1119188"/>
            <a:ext cx="760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апр.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8520113" y="11128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38937" name="Text Box 24"/>
          <p:cNvSpPr txBox="1">
            <a:spLocks noChangeArrowheads="1"/>
          </p:cNvSpPr>
          <p:nvPr/>
        </p:nvSpPr>
        <p:spPr bwMode="auto">
          <a:xfrm>
            <a:off x="5270500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2014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8938" name="Line 25"/>
          <p:cNvSpPr>
            <a:spLocks noChangeShapeType="1"/>
          </p:cNvSpPr>
          <p:nvPr/>
        </p:nvSpPr>
        <p:spPr bwMode="auto">
          <a:xfrm>
            <a:off x="3995738" y="1055688"/>
            <a:ext cx="12747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9" name="Line 26"/>
          <p:cNvSpPr>
            <a:spLocks noChangeShapeType="1"/>
          </p:cNvSpPr>
          <p:nvPr/>
        </p:nvSpPr>
        <p:spPr bwMode="auto">
          <a:xfrm>
            <a:off x="5961063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7554913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2015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8941" name="Line 28"/>
          <p:cNvSpPr>
            <a:spLocks noChangeShapeType="1"/>
          </p:cNvSpPr>
          <p:nvPr/>
        </p:nvSpPr>
        <p:spPr bwMode="auto">
          <a:xfrm>
            <a:off x="6737350" y="1055688"/>
            <a:ext cx="8175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2" name="Line 29"/>
          <p:cNvSpPr>
            <a:spLocks noChangeShapeType="1"/>
          </p:cNvSpPr>
          <p:nvPr/>
        </p:nvSpPr>
        <p:spPr bwMode="auto">
          <a:xfrm>
            <a:off x="8245475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3" name="Line 30"/>
          <p:cNvSpPr>
            <a:spLocks noChangeShapeType="1"/>
          </p:cNvSpPr>
          <p:nvPr/>
        </p:nvSpPr>
        <p:spPr bwMode="auto">
          <a:xfrm>
            <a:off x="4338638" y="1500188"/>
            <a:ext cx="433863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4" name="Rectangle 31"/>
          <p:cNvSpPr>
            <a:spLocks noChangeArrowheads="1"/>
          </p:cNvSpPr>
          <p:nvPr/>
        </p:nvSpPr>
        <p:spPr bwMode="auto">
          <a:xfrm>
            <a:off x="714375" y="1281113"/>
            <a:ext cx="325913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 u="sng" dirty="0">
                <a:latin typeface="Arial" panose="020B0604020202020204" pitchFamily="34" charset="0"/>
              </a:rPr>
              <a:t>Создание и внедрение КИС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1.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Разработка ТЗ по логистическому контуру</a:t>
            </a:r>
          </a:p>
          <a:p>
            <a:pPr eaLnBrk="1" hangingPunct="1"/>
            <a:r>
              <a:rPr lang="ru-RU" altLang="ru-RU" sz="1200" u="sng" dirty="0">
                <a:latin typeface="Arial" panose="020B0604020202020204" pitchFamily="34" charset="0"/>
              </a:rPr>
              <a:t>  Этап 2.</a:t>
            </a:r>
            <a:endParaRPr lang="ru-RU" altLang="ru-RU" u="sng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заявками и заказами»</a:t>
            </a:r>
            <a:r>
              <a:rPr lang="ru-RU" altLang="ru-RU" sz="1200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подсистем: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«Участники» - Контрагенты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«Контакты» - Физ</a:t>
            </a:r>
            <a:r>
              <a:rPr lang="ru-RU" altLang="ru-RU" sz="1100" dirty="0" smtClean="0">
                <a:latin typeface="Arial" panose="020B0604020202020204" pitchFamily="34" charset="0"/>
              </a:rPr>
              <a:t>. лица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«Организационно-штатной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структуры компании»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единого классификатора товаров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подсистем: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заявками»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заказами»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3.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 «Логистика отгрузок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и поставок»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4.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 «Управление складом и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складская логистика»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  </a:t>
            </a:r>
            <a:r>
              <a:rPr lang="ru-RU" altLang="ru-RU" sz="1200" dirty="0">
                <a:latin typeface="Arial" panose="020B0604020202020204" pitchFamily="34" charset="0"/>
              </a:rPr>
              <a:t>Этап 5.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Внедрение подсистем логистического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контура в </a:t>
            </a:r>
            <a:r>
              <a:rPr lang="ru-RU" altLang="ru-RU" sz="1100" dirty="0" smtClean="0">
                <a:latin typeface="Arial" panose="020B0604020202020204" pitchFamily="34" charset="0"/>
              </a:rPr>
              <a:t>филиале</a:t>
            </a:r>
            <a:endParaRPr lang="ru-RU" altLang="ru-RU" sz="1200" u="sng" dirty="0">
              <a:latin typeface="Arial" panose="020B0604020202020204" pitchFamily="34" charset="0"/>
            </a:endParaRPr>
          </a:p>
        </p:txBody>
      </p:sp>
      <p:sp>
        <p:nvSpPr>
          <p:cNvPr id="38945" name="Line 32"/>
          <p:cNvSpPr>
            <a:spLocks noChangeShapeType="1"/>
          </p:cNvSpPr>
          <p:nvPr/>
        </p:nvSpPr>
        <p:spPr bwMode="auto">
          <a:xfrm>
            <a:off x="4335463" y="1649413"/>
            <a:ext cx="69056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6" name="Line 33"/>
          <p:cNvSpPr>
            <a:spLocks noChangeShapeType="1"/>
          </p:cNvSpPr>
          <p:nvPr/>
        </p:nvSpPr>
        <p:spPr bwMode="auto">
          <a:xfrm>
            <a:off x="3995738" y="1328738"/>
            <a:ext cx="0" cy="468788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7" name="Line 34"/>
          <p:cNvSpPr>
            <a:spLocks noChangeShapeType="1"/>
          </p:cNvSpPr>
          <p:nvPr/>
        </p:nvSpPr>
        <p:spPr bwMode="auto">
          <a:xfrm>
            <a:off x="445293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8" name="Text Box 35"/>
          <p:cNvSpPr txBox="1">
            <a:spLocks noChangeArrowheads="1"/>
          </p:cNvSpPr>
          <p:nvPr/>
        </p:nvSpPr>
        <p:spPr bwMode="auto">
          <a:xfrm>
            <a:off x="3930650" y="1112838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38949" name="Line 36"/>
          <p:cNvSpPr>
            <a:spLocks noChangeShapeType="1"/>
          </p:cNvSpPr>
          <p:nvPr/>
        </p:nvSpPr>
        <p:spPr bwMode="auto">
          <a:xfrm>
            <a:off x="5000625" y="1985963"/>
            <a:ext cx="158115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0" name="Line 37"/>
          <p:cNvSpPr>
            <a:spLocks noChangeShapeType="1"/>
          </p:cNvSpPr>
          <p:nvPr/>
        </p:nvSpPr>
        <p:spPr bwMode="auto">
          <a:xfrm>
            <a:off x="6608763" y="4200525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1" name="Line 38"/>
          <p:cNvSpPr>
            <a:spLocks noChangeShapeType="1"/>
          </p:cNvSpPr>
          <p:nvPr/>
        </p:nvSpPr>
        <p:spPr bwMode="auto">
          <a:xfrm>
            <a:off x="6935788" y="4883150"/>
            <a:ext cx="31908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2" name="Line 39"/>
          <p:cNvSpPr>
            <a:spLocks noChangeShapeType="1"/>
          </p:cNvSpPr>
          <p:nvPr/>
        </p:nvSpPr>
        <p:spPr bwMode="auto">
          <a:xfrm>
            <a:off x="7177088" y="5607050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3" name="Line 40"/>
          <p:cNvSpPr>
            <a:spLocks noChangeShapeType="1"/>
          </p:cNvSpPr>
          <p:nvPr/>
        </p:nvSpPr>
        <p:spPr bwMode="auto">
          <a:xfrm>
            <a:off x="847725" y="4921250"/>
            <a:ext cx="64071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4" name="Line 41"/>
          <p:cNvSpPr>
            <a:spLocks noChangeShapeType="1"/>
          </p:cNvSpPr>
          <p:nvPr/>
        </p:nvSpPr>
        <p:spPr bwMode="auto">
          <a:xfrm>
            <a:off x="792163" y="4232275"/>
            <a:ext cx="6019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5" name="Line 42"/>
          <p:cNvSpPr>
            <a:spLocks noChangeShapeType="1"/>
          </p:cNvSpPr>
          <p:nvPr/>
        </p:nvSpPr>
        <p:spPr bwMode="auto">
          <a:xfrm>
            <a:off x="868363" y="5626100"/>
            <a:ext cx="6523037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6" name="Line 43"/>
          <p:cNvSpPr>
            <a:spLocks noChangeShapeType="1"/>
          </p:cNvSpPr>
          <p:nvPr/>
        </p:nvSpPr>
        <p:spPr bwMode="auto">
          <a:xfrm flipV="1">
            <a:off x="792163" y="2027238"/>
            <a:ext cx="57896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7" name="Line 44"/>
          <p:cNvSpPr>
            <a:spLocks noChangeShapeType="1"/>
          </p:cNvSpPr>
          <p:nvPr/>
        </p:nvSpPr>
        <p:spPr bwMode="auto">
          <a:xfrm>
            <a:off x="792163" y="1671638"/>
            <a:ext cx="42338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4963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Возможности ИТ и реальность жизни компании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800100" y="1041400"/>
            <a:ext cx="4038600" cy="5051425"/>
          </a:xfr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Единое информационное пространство;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Хранилища данных </a:t>
            </a:r>
            <a:r>
              <a:rPr lang="en-US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(BI)</a:t>
            </a: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система отчетности;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Интегрированные цепочки поставок;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«Умный» анализ остатков в системе территориально распределенных складов;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Качество обслуживания клиентов;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Эффективное управление запасами (</a:t>
            </a:r>
            <a:r>
              <a:rPr lang="en-US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MRP)</a:t>
            </a: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en-US" sz="20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Эффективное управление финансовыми ресурсами.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5027613" y="1041400"/>
            <a:ext cx="4038600" cy="5051425"/>
          </a:xfrm>
          <a:solidFill>
            <a:schemeClr val="bg2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Повторный ввод данных;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 единых справочников; Дублирование данных в различных системах;</a:t>
            </a:r>
            <a:endParaRPr lang="en-US" alt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Расхождение данных в отчетах и учетных системах;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по вечерам и в выходные;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Аврал при закрытии периодов;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оперативной информации для принятия управленческих решений.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68363" y="1457325"/>
            <a:ext cx="3729037" cy="3289300"/>
            <a:chOff x="547" y="918"/>
            <a:chExt cx="2349" cy="2072"/>
          </a:xfrm>
        </p:grpSpPr>
        <p:sp>
          <p:nvSpPr>
            <p:cNvPr id="17418" name="AutoShape 13"/>
            <p:cNvSpPr>
              <a:spLocks noChangeArrowheads="1"/>
            </p:cNvSpPr>
            <p:nvPr/>
          </p:nvSpPr>
          <p:spPr bwMode="auto">
            <a:xfrm>
              <a:off x="547" y="918"/>
              <a:ext cx="2349" cy="2072"/>
            </a:xfrm>
            <a:prstGeom prst="rightArrow">
              <a:avLst>
                <a:gd name="adj1" fmla="val 50000"/>
                <a:gd name="adj2" fmla="val 28342"/>
              </a:avLst>
            </a:prstGeom>
            <a:solidFill>
              <a:srgbClr val="969696"/>
            </a:solidFill>
            <a:ln w="9525">
              <a:solidFill>
                <a:srgbClr val="800000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Rectangle 12"/>
            <p:cNvSpPr>
              <a:spLocks noChangeArrowheads="1"/>
            </p:cNvSpPr>
            <p:nvPr/>
          </p:nvSpPr>
          <p:spPr bwMode="auto">
            <a:xfrm>
              <a:off x="648" y="1506"/>
              <a:ext cx="2008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Существующая 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реальность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предпосылки решения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задачи комплексной 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автоматизации</a:t>
              </a:r>
              <a:r>
                <a:rPr lang="ru-RU" altLang="ru-RU" sz="14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24463" y="1458913"/>
            <a:ext cx="3729037" cy="3289300"/>
            <a:chOff x="3291" y="919"/>
            <a:chExt cx="2349" cy="2072"/>
          </a:xfrm>
        </p:grpSpPr>
        <p:sp>
          <p:nvSpPr>
            <p:cNvPr id="17416" name="AutoShape 14"/>
            <p:cNvSpPr>
              <a:spLocks noChangeArrowheads="1"/>
            </p:cNvSpPr>
            <p:nvPr/>
          </p:nvSpPr>
          <p:spPr bwMode="auto">
            <a:xfrm rot="10800000">
              <a:off x="3291" y="919"/>
              <a:ext cx="2349" cy="2072"/>
            </a:xfrm>
            <a:prstGeom prst="rightArrow">
              <a:avLst>
                <a:gd name="adj1" fmla="val 50000"/>
                <a:gd name="adj2" fmla="val 28342"/>
              </a:avLst>
            </a:prstGeom>
            <a:solidFill>
              <a:srgbClr val="FFFF99"/>
            </a:solidFill>
            <a:ln w="9525">
              <a:solidFill>
                <a:srgbClr val="800000"/>
              </a:solidFill>
              <a:miter lim="800000"/>
              <a:headEnd/>
              <a:tailEnd type="none" w="lg" len="lg"/>
            </a:ln>
          </p:spPr>
          <p:txBody>
            <a:bodyPr rot="10800000" wrap="none" lIns="90000" tIns="46800" rIns="90000" bIns="46800" anchor="ctr"/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7417" name="Rectangle 15"/>
            <p:cNvSpPr>
              <a:spLocks noChangeArrowheads="1"/>
            </p:cNvSpPr>
            <p:nvPr/>
          </p:nvSpPr>
          <p:spPr bwMode="auto">
            <a:xfrm>
              <a:off x="3392" y="1523"/>
              <a:ext cx="2144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Возможности информационных </a:t>
              </a:r>
              <a: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технологий </a:t>
              </a:r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– </a:t>
              </a:r>
            </a:p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типичные примеры</a:t>
              </a:r>
            </a:p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преимуществ</a:t>
              </a:r>
              <a:endParaRPr lang="ru-RU" altLang="ru-RU" sz="14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  <p:bldP spid="41988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995738" y="1206500"/>
            <a:ext cx="5005387" cy="1222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6716713" y="985838"/>
            <a:ext cx="7937" cy="41814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717867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632700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08831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54392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900112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26903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81501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36098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90696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467225" y="1116013"/>
            <a:ext cx="46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авг.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876800" y="111283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сент.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349875" y="111442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окт.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800725" y="1116013"/>
            <a:ext cx="642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ноя.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256338" y="1116013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дек.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716713" y="1116013"/>
            <a:ext cx="52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янв.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143750" y="1112838"/>
            <a:ext cx="585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фев.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600950" y="1119188"/>
            <a:ext cx="658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088313" y="1119188"/>
            <a:ext cx="760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апр.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8520113" y="11128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5270500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2014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995738" y="1055688"/>
            <a:ext cx="12747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961063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554913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2015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737350" y="1055688"/>
            <a:ext cx="8175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8245475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4338638" y="1500188"/>
            <a:ext cx="433863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714375" y="1273175"/>
            <a:ext cx="3073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 u="sng">
                <a:latin typeface="Arial" panose="020B0604020202020204" pitchFamily="34" charset="0"/>
              </a:rPr>
              <a:t>Создание и внедрение КИС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6.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Разработка ТЗ по финансовому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планированию компании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7.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 «бюджетирования»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Этап 8.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«Финансового планирования» в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Екатеринбурге</a:t>
            </a:r>
            <a:r>
              <a:rPr lang="ru-RU" altLang="ru-RU" sz="120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 «Логистика отгрузок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и поставок»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9.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Внедрение разработанного функционала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 типовом филиале «МК ЮНИКС»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  </a:t>
            </a:r>
            <a:r>
              <a:rPr lang="ru-RU" altLang="ru-RU" sz="1200">
                <a:latin typeface="Arial" panose="020B0604020202020204" pitchFamily="34" charset="0"/>
              </a:rPr>
              <a:t>Этап 10.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Обучение сотрудников компании работе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 системе. Доработка сопровождающей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документации</a:t>
            </a: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3995738" y="1328738"/>
            <a:ext cx="0" cy="38385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45293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3930650" y="1112838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7715250" y="2155825"/>
            <a:ext cx="4540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8440738" y="4578350"/>
            <a:ext cx="20478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781050" y="4616450"/>
            <a:ext cx="7864475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781050" y="4089400"/>
            <a:ext cx="761841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V="1">
            <a:off x="792163" y="2189163"/>
            <a:ext cx="73771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792163" y="1671638"/>
            <a:ext cx="6891337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7469188" y="1643063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V="1">
            <a:off x="781050" y="3043238"/>
            <a:ext cx="7513638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8183563" y="3014663"/>
            <a:ext cx="1111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8288338" y="4059238"/>
            <a:ext cx="1111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714375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плана-графика работ по внедрению КИС</a:t>
            </a: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02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Определение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бизнес-процессов,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подлежащих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автоматизации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988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 Определение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    информации,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вносимой в систему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3928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Определение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Функциональных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пользователей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системы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8388" y="4694238"/>
            <a:ext cx="2098675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бизнес-процессов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08563" y="4694238"/>
            <a:ext cx="1485900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словарей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72263" y="4694238"/>
            <a:ext cx="2098675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ролей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333750" y="4706938"/>
            <a:ext cx="1485900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реквизитов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602038" y="1104900"/>
            <a:ext cx="2532062" cy="884238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Составления </a:t>
            </a:r>
          </a:p>
          <a:p>
            <a:pPr algn="ctr" eaLnBrk="1" hangingPunct="1"/>
            <a:r>
              <a:rPr lang="ru-RU" altLang="ru-RU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глоссария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4708525" y="1789113"/>
            <a:ext cx="300038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881188" y="37830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83238" y="37830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7562850" y="3783013"/>
            <a:ext cx="300038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919538" y="37957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-2489240">
            <a:off x="6164263" y="1706563"/>
            <a:ext cx="300037" cy="1346200"/>
          </a:xfrm>
          <a:prstGeom prst="downArrow">
            <a:avLst>
              <a:gd name="adj1" fmla="val 50000"/>
              <a:gd name="adj2" fmla="val 112169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2691641">
            <a:off x="3294063" y="1744663"/>
            <a:ext cx="300037" cy="1346200"/>
          </a:xfrm>
          <a:prstGeom prst="downArrow">
            <a:avLst>
              <a:gd name="adj1" fmla="val 50000"/>
              <a:gd name="adj2" fmla="val 112169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8" name="Rectangle 24"/>
          <p:cNvSpPr>
            <a:spLocks noChangeArrowheads="1"/>
          </p:cNvSpPr>
          <p:nvPr/>
        </p:nvSpPr>
        <p:spPr bwMode="auto">
          <a:xfrm>
            <a:off x="714375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Инициация внедрения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АИС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  <p:bldP spid="7179" grpId="0" animBg="1"/>
      <p:bldP spid="7175" grpId="0" animBg="1"/>
      <p:bldP spid="7176" grpId="0" animBg="1"/>
      <p:bldP spid="7180" grpId="0" animBg="1"/>
      <p:bldP spid="7182" grpId="0" animBg="1"/>
      <p:bldP spid="7185" grpId="0" animBg="1"/>
      <p:bldP spid="7186" grpId="0" animBg="1"/>
      <p:bldP spid="7177" grpId="0" animBg="1"/>
      <p:bldP spid="7178" grpId="0" animBg="1"/>
      <p:bldP spid="7181" grpId="0" animBg="1"/>
      <p:bldP spid="7183" grpId="0" animBg="1"/>
      <p:bldP spid="7189" grpId="0" animBg="1"/>
      <p:bldP spid="71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90550" y="1585913"/>
          <a:ext cx="85534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SmartDraw" r:id="rId4" imgW="10582560" imgH="4808160" progId="SmartDraw.2">
                  <p:embed/>
                </p:oleObj>
              </mc:Choice>
              <mc:Fallback>
                <p:oleObj name="SmartDraw" r:id="rId4" imgW="10582560" imgH="4808160" progId="SmartDraw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85913"/>
                        <a:ext cx="85534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00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4375" y="475488"/>
            <a:ext cx="8308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построения </a:t>
            </a:r>
            <a:r>
              <a:rPr lang="en-US" altLang="ru-RU" sz="2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en-US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-147638" y="2905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163409"/>
              </p:ext>
            </p:extLst>
          </p:nvPr>
        </p:nvGraphicFramePr>
        <p:xfrm>
          <a:off x="671513" y="1104900"/>
          <a:ext cx="8177212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Visio" r:id="rId4" imgW="10972800" imgH="7286568" progId="Visio.Drawing.11">
                  <p:embed/>
                </p:oleObj>
              </mc:Choice>
              <mc:Fallback>
                <p:oleObj name="Visio" r:id="rId4" imgW="10972800" imgH="728656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104900"/>
                        <a:ext cx="8177212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714375" y="475488"/>
            <a:ext cx="8308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Состав проектной группы (пример)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Сравнительный анализ подсистем ERP класса. Модульная организация. Проектирование АРМ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600200"/>
            <a:ext cx="82296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Готовые экраны и отчеты;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Однозначная трактовка функционального назначения АРМ;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Видимость конечного результата.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Недостатки: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Функциональные характеристики могут отличаться от необходимых для компании;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Избыточность данных, экранов и функциональности;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Дороговизна переработки АРМ;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Сложность управления доступом пользователей и управления блокировками;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Сложная временная и статусная индикация состояния задачи.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Сравнительный анализ </a:t>
            </a:r>
            <a:b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подсистем ERP класса. </a:t>
            </a:r>
            <a:b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Процессная организация КИС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1267" y="2125927"/>
            <a:ext cx="8229600" cy="431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Минимальная и достаточная функциональность системы;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Переопределение процессов на лету;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Гибкое и простое управление доступом к данным и отчетам;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Готовые индикаторы состояния задач.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Недостатки: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Необходимость проектирования новых экранных форм и аналитики;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Готовность предприятия использовать процессную модель;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Ожидание конечного результата.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долгосрочной ИТ стратегии на основе платформы Carabi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308100"/>
            <a:ext cx="82296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Возможное изменение бизнеса приведет к изменению правил функционирования без переработки основного функционала;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автоматизированных устройств ввода для увеличения скорости транзакционных операций;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расширение представительств (масштабируемость);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Электронных обмен с поставщиками и клиентами в формализованном виде. Создание электронных цепочек поставок;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WEB-решения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(«Личные кабинеты клиента»,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SEO-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продвижение,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онлайн-заказы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и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-рассылки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Мобильное подключение к системе в любой точке мира;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Обратная связь от аналитик – переход к автоматизированной системе управления.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74311" y="1322971"/>
            <a:ext cx="423254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32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48422" y="3368216"/>
            <a:ext cx="4884327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Запросить дополнительную информацию </a:t>
            </a:r>
          </a:p>
          <a:p>
            <a:pPr algn="ctr" eaLnBrk="1" hangingPunct="1"/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решениям на платформе </a:t>
            </a:r>
            <a:r>
              <a:rPr lang="en-US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endParaRPr lang="ru-RU" altLang="ru-RU" sz="1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ожно по телефонам: (812) 930-4300, (812) 327-6706</a:t>
            </a:r>
            <a:endParaRPr lang="ru-RU" alt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3508146" y="4672060"/>
            <a:ext cx="19648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www.carabi.ru</a:t>
            </a:r>
            <a:endParaRPr lang="ru-RU" altLang="ru-RU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09" y="2179449"/>
            <a:ext cx="2461155" cy="625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</a:t>
            </a:r>
            <a:r>
              <a:rPr lang="en-US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altLang="ru-RU" sz="32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для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крупных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средних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компаний;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соответствует стандарту на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 потоков работ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WfMC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Coalition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соответствует стандарту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OMG (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аналог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ISO)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 поддержку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роста и изменения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бизнеса;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операционных издержек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снижение стоимости владения (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TCO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интегрирует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бизнес компании, филиалов, партнеров.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Работает в сети Интернет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Технология потоков работ </a:t>
            </a:r>
            <a:r>
              <a:rPr lang="en-US" altLang="ru-RU" sz="28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endParaRPr lang="ru-RU" altLang="ru-RU" sz="2800" b="1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Унификация работы всех филиалов и подразделений;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Точная оценка затрат в разрезе направлений бизнеса и организационных подразделений. Использование функционально-стоимостного анализа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Costing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Дисциплина работы сотрудников;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Безопасность данных.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000125" y="1341438"/>
            <a:ext cx="1728788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Гибкость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071563" y="2924175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175000" y="1341438"/>
            <a:ext cx="1912938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Производительность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Масштабируемость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Надежность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Безопасность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75275" y="1341438"/>
            <a:ext cx="1584325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Открытость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071563" y="4076700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 SDK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071563" y="5229225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данных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392488" y="2925763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Технология 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CORBA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3392488" y="4078288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СУБД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ORACLE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5303838" y="2924175"/>
            <a:ext cx="1584325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5303838" y="4076700"/>
            <a:ext cx="1584325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 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Импорта/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Экспорта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7248525" y="1341438"/>
            <a:ext cx="1800225" cy="12033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в срок и в 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рамках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бюджета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7321550" y="2925763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Многослойная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Архитектура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7319963" y="4076700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Методология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внедрения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7321550" y="5302250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Обучение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обратная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связь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3392488" y="5230813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Алгоритмы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шифрования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47700" y="469900"/>
            <a:ext cx="8229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архитектуры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79" grpId="0" animBg="1"/>
      <p:bldP spid="126980" grpId="0" animBg="1"/>
      <p:bldP spid="126981" grpId="0" animBg="1"/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87" grpId="0" animBg="1"/>
      <p:bldP spid="126988" grpId="0" animBg="1"/>
      <p:bldP spid="126989" grpId="0" animBg="1"/>
      <p:bldP spid="126990" grpId="0" animBg="1"/>
      <p:bldP spid="126991" grpId="0" animBg="1"/>
      <p:bldP spid="1269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Единое информационное пространство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Общие справочники и классификаторы;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Унифицированные процессы;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Интегрированное хранилище объектов и документов;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Централизованное управление безопасностью;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аналитической отчетности из единой базы данных;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Интеграция с другими программными и аппаратными комплексами (1С, сканеры штрих-кодов,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тач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панели, системы контроля доступа и др.).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объединяет все бизнес-процессы предприятия в единый контур, включающий в себя: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Руководство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Производство;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Склад;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Поставку продукции;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Отдел кадров;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продажами;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Маркетинг;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планирование. 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5153407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4876800" imgH="4876864" progId="Visio.Drawing.11">
                  <p:embed/>
                </p:oleObj>
              </mc:Choice>
              <mc:Fallback>
                <p:oleObj name="Visio" r:id="rId4" imgW="4876800" imgH="4876864" progId="Visio.Drawing.11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17638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1949</Words>
  <Application>Microsoft Office PowerPoint</Application>
  <PresentationFormat>Экран (4:3)</PresentationFormat>
  <Paragraphs>495</Paragraphs>
  <Slides>47</Slides>
  <Notes>46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Verdana</vt:lpstr>
      <vt:lpstr>Arial</vt:lpstr>
      <vt:lpstr>Презентация1</vt:lpstr>
      <vt:lpstr>Документ Microsoft Visio 2003–2010</vt:lpstr>
      <vt:lpstr>SmartDraw Drawing</vt:lpstr>
      <vt:lpstr>Презентация PowerPoint</vt:lpstr>
      <vt:lpstr>План презентации</vt:lpstr>
      <vt:lpstr>Вступление. Цели создания КИС</vt:lpstr>
      <vt:lpstr>Возможности ИТ и реальность жизни компании</vt:lpstr>
      <vt:lpstr>Система Carabi 6</vt:lpstr>
      <vt:lpstr>Технология потоков работ Workflow</vt:lpstr>
      <vt:lpstr>Презентация PowerPoint</vt:lpstr>
      <vt:lpstr>Единое информационное пространство</vt:lpstr>
      <vt:lpstr>Целевая архитектура</vt:lpstr>
      <vt:lpstr>Целевая архитектура: для руководства</vt:lpstr>
      <vt:lpstr>Целевая архитектура: производство</vt:lpstr>
      <vt:lpstr>Целевая архитектура: склад</vt:lpstr>
      <vt:lpstr>Целевая архитектура: поставка</vt:lpstr>
      <vt:lpstr>Целевая архитектура: отдел кадров</vt:lpstr>
      <vt:lpstr>Целевая архитектура: управление закупкой и продажами</vt:lpstr>
      <vt:lpstr>Целевая архитектура: маркетинг</vt:lpstr>
      <vt:lpstr>Целевая архитектура: финансовое планирование</vt:lpstr>
      <vt:lpstr>Целевая архитектура: единая платформа</vt:lpstr>
      <vt:lpstr>История</vt:lpstr>
      <vt:lpstr>Примеры внедрений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загрузки производства (1)</vt:lpstr>
      <vt:lpstr>План производства (touch-panel)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Детальный расчет себестоимости +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подсистем ERP класса. Модульная организация. Проектирование АРМ</vt:lpstr>
      <vt:lpstr>Сравнительный анализ  подсистем ERP класса.  Процессная организация КИС</vt:lpstr>
      <vt:lpstr>Реализация долгосрочной ИТ стратегии на основе платформы Carabi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корпоративной информационной системы ЮНИКС</dc:title>
  <dc:creator>Alexander</dc:creator>
  <cp:lastModifiedBy>Учетная запись Майкрософт</cp:lastModifiedBy>
  <cp:revision>218</cp:revision>
  <dcterms:created xsi:type="dcterms:W3CDTF">2007-07-10T11:28:43Z</dcterms:created>
  <dcterms:modified xsi:type="dcterms:W3CDTF">2016-05-13T16:10:04Z</dcterms:modified>
</cp:coreProperties>
</file>